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9" r:id="rId3"/>
    <p:sldId id="260" r:id="rId4"/>
    <p:sldId id="401" r:id="rId5"/>
    <p:sldId id="261" r:id="rId6"/>
    <p:sldId id="280" r:id="rId7"/>
    <p:sldId id="262" r:id="rId8"/>
    <p:sldId id="276" r:id="rId9"/>
    <p:sldId id="289" r:id="rId10"/>
    <p:sldId id="290" r:id="rId11"/>
    <p:sldId id="279" r:id="rId12"/>
    <p:sldId id="287" r:id="rId13"/>
    <p:sldId id="288" r:id="rId14"/>
    <p:sldId id="277" r:id="rId15"/>
    <p:sldId id="285" r:id="rId16"/>
    <p:sldId id="286" r:id="rId17"/>
    <p:sldId id="400" r:id="rId18"/>
    <p:sldId id="278" r:id="rId19"/>
    <p:sldId id="281" r:id="rId20"/>
    <p:sldId id="282" r:id="rId21"/>
    <p:sldId id="284" r:id="rId22"/>
    <p:sldId id="283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77" r:id="rId32"/>
    <p:sldId id="334" r:id="rId33"/>
    <p:sldId id="335" r:id="rId34"/>
    <p:sldId id="336" r:id="rId35"/>
    <p:sldId id="337" r:id="rId36"/>
    <p:sldId id="338" r:id="rId37"/>
    <p:sldId id="399" r:id="rId38"/>
    <p:sldId id="340" r:id="rId39"/>
    <p:sldId id="402" r:id="rId40"/>
    <p:sldId id="376" r:id="rId41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12373"/>
    <a:srgbClr val="FFFF99"/>
    <a:srgbClr val="99FF66"/>
    <a:srgbClr val="99FFCC"/>
    <a:srgbClr val="FF66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88954" autoAdjust="0"/>
  </p:normalViewPr>
  <p:slideViewPr>
    <p:cSldViewPr>
      <p:cViewPr varScale="1">
        <p:scale>
          <a:sx n="101" d="100"/>
          <a:sy n="101" d="100"/>
        </p:scale>
        <p:origin x="1230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6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0382"/>
    </p:cViewPr>
  </p:sorterViewPr>
  <p:notesViewPr>
    <p:cSldViewPr>
      <p:cViewPr varScale="1">
        <p:scale>
          <a:sx n="86" d="100"/>
          <a:sy n="86" d="100"/>
        </p:scale>
        <p:origin x="3720" y="96"/>
      </p:cViewPr>
      <p:guideLst>
        <p:guide orient="horz" pos="3222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1102FE2-B6A6-40F8-A37B-36CE62785C5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0663" y="9705975"/>
            <a:ext cx="3051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defRPr sz="1200"/>
            </a:lvl1pPr>
          </a:lstStyle>
          <a:p>
            <a:pPr>
              <a:defRPr/>
            </a:pPr>
            <a:fld id="{DE636FC7-8FCC-41C3-8D3D-DC0D9C471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F6D3584-D05A-4047-A3C0-59070BADC11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85850" y="1062038"/>
            <a:ext cx="494982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F90EC6C9-7216-4441-91E2-F6C86F3B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4829175"/>
            <a:ext cx="4479925" cy="446087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7654BCAC-D2EB-48F5-A6B2-04D3811E6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4959350"/>
            <a:ext cx="2640013" cy="2952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501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8000"/>
              </a:lnSpc>
              <a:defRPr/>
            </a:pPr>
            <a:r>
              <a:rPr lang="sv-SE" altLang="sv-SE" sz="1800">
                <a:latin typeface="Times New Roman" pitchFamily="18" charset="0"/>
              </a:rPr>
              <a:t>A N T E C K N I N G A R</a:t>
            </a:r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433CC844-2BC8-41D7-8F1E-2401B0569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338" y="9671050"/>
            <a:ext cx="25400" cy="184150"/>
          </a:xfrm>
          <a:prstGeom prst="rect">
            <a:avLst/>
          </a:prstGeom>
          <a:noFill/>
          <a:ln>
            <a:noFill/>
          </a:ln>
        </p:spPr>
        <p:txBody>
          <a:bodyPr wrap="none" lIns="91432" tIns="45717" rIns="91432" bIns="45717" anchor="ctr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altLang="sv-SE" sz="7200"/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E64E7E15-6FAE-4CB1-A80E-A6ECB54D4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9459913"/>
            <a:ext cx="1824038" cy="384175"/>
          </a:xfrm>
          <a:prstGeom prst="rect">
            <a:avLst/>
          </a:prstGeom>
          <a:noFill/>
          <a:ln>
            <a:noFill/>
          </a:ln>
        </p:spPr>
        <p:txBody>
          <a:bodyPr wrap="none" lIns="63495" tIns="25398" rIns="63495" bIns="25398">
            <a:spAutoFit/>
          </a:bodyPr>
          <a:lstStyle>
            <a:lvl1pPr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5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5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Datum för presentationen</a:t>
            </a:r>
          </a:p>
          <a:p>
            <a:pPr algn="ctr">
              <a:lnSpc>
                <a:spcPct val="90000"/>
              </a:lnSpc>
              <a:defRPr/>
            </a:pPr>
            <a:r>
              <a:rPr lang="sv-SE" altLang="sv-SE" sz="1200">
                <a:latin typeface="Times New Roman" panose="02020603050405020304" pitchFamily="18" charset="0"/>
              </a:rPr>
              <a:t>Sida  </a:t>
            </a:r>
            <a:fld id="{983DC2E4-02E8-487C-8A5B-876F68A49434}" type="slidenum">
              <a:rPr lang="sv-SE" altLang="sv-SE" sz="1200" smtClean="0">
                <a:latin typeface="Times New Roman" panose="02020603050405020304" pitchFamily="18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B948CB0-2833-438F-A316-0CDA0E3E52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FE59ED9-5B04-49E0-9AFA-803B1BA79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EC9A009-BC59-4D31-B09D-5F04C388DF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/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C82086B-5DFF-44ED-9A1C-596724283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7" rIns="91432" bIns="45717"/>
          <a:lstStyle/>
          <a:p>
            <a:endParaRPr lang="en-US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158" y="1142984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000372"/>
            <a:ext cx="6934200" cy="26384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059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56" y="142852"/>
            <a:ext cx="7667644" cy="64294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06" y="1000108"/>
            <a:ext cx="8958294" cy="550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100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50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>
            <a:extLst>
              <a:ext uri="{FF2B5EF4-FFF2-40B4-BE49-F238E27FC236}">
                <a16:creationId xmlns:a16="http://schemas.microsoft.com/office/drawing/2014/main" id="{75B80C4E-505F-4A41-8288-976681E895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115888"/>
            <a:ext cx="998537" cy="425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sv-SE" sz="800" dirty="0"/>
              <a:t>SDXML VT2024</a:t>
            </a:r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nikos </a:t>
            </a:r>
            <a:r>
              <a:rPr lang="sv-SE" sz="800" dirty="0" err="1"/>
              <a:t>dimitrakas</a:t>
            </a:r>
            <a:endParaRPr lang="sv-SE" sz="800" dirty="0"/>
          </a:p>
          <a:p>
            <a:pPr>
              <a:lnSpc>
                <a:spcPct val="90000"/>
              </a:lnSpc>
              <a:defRPr/>
            </a:pPr>
            <a:r>
              <a:rPr lang="sv-SE" sz="800" dirty="0"/>
              <a:t>SU/DSV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F89AF4F-B2FD-42E5-BA28-2C51FB1D8D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5888"/>
            <a:ext cx="438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0289B605-62C9-4B21-8087-BD70CDC9764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00" y="541338"/>
            <a:ext cx="438150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39FE73E3-5C18-417D-A626-2DE6866402BB}" type="slidenum">
              <a:rPr lang="sv-SE" altLang="en-US" sz="1000" smtClean="0"/>
              <a:pPr>
                <a:lnSpc>
                  <a:spcPct val="90000"/>
                </a:lnSpc>
                <a:defRPr/>
              </a:pPr>
              <a:t>‹#›</a:t>
            </a:fld>
            <a:endParaRPr lang="sv-SE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2pPr>
      <a:lvl3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3pPr>
      <a:lvl4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4pPr>
      <a:lvl5pPr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5pPr>
      <a:lvl6pPr marL="4572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6pPr>
      <a:lvl7pPr marL="9144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7pPr>
      <a:lvl8pPr marL="13716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8pPr>
      <a:lvl9pPr marL="1828800" algn="ctr" defTabSz="7905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charset="0"/>
        </a:defRPr>
      </a:lvl9pPr>
    </p:titleStyle>
    <p:bodyStyle>
      <a:lvl1pPr marL="296863" indent="-296863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12788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187450" indent="-238125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01788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0764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336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29908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480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05250" indent="-177800" algn="l" defTabSz="790575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FD3821B3-4E60-468C-894E-8BF2A0C8F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300663"/>
            <a:ext cx="94329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  <a:tab pos="2871788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Corresponding reading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Product documentation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Compendium with introduction to IBM DB2</a:t>
            </a:r>
          </a:p>
          <a:p>
            <a:pPr>
              <a:lnSpc>
                <a:spcPct val="90000"/>
              </a:lnSpc>
            </a:pPr>
            <a:r>
              <a:rPr lang="sv-SE" altLang="sv-SE" sz="1600" b="0">
                <a:latin typeface="Arial Unicode MS" panose="020B0604020202020204" pitchFamily="34" charset="-128"/>
              </a:rPr>
              <a:t>Section 13.3 of the course book</a:t>
            </a:r>
            <a:endParaRPr lang="en-US" altLang="sv-SE" sz="1600" b="0"/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37C9B67-623A-459D-B926-A4632FFD6DDF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704850" y="549275"/>
            <a:ext cx="8420100" cy="172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SDXML VT2024</a:t>
            </a:r>
            <a:br>
              <a:rPr lang="en-US" altLang="sv-SE"/>
            </a:br>
            <a:r>
              <a:rPr lang="en-US" altLang="sv-SE"/>
              <a:t>Models and languages for </a:t>
            </a:r>
            <a:br>
              <a:rPr lang="en-US" altLang="sv-SE"/>
            </a:br>
            <a:r>
              <a:rPr lang="en-US" altLang="sv-SE"/>
              <a:t>semi-structured data and XML</a:t>
            </a:r>
            <a:br>
              <a:rPr lang="en-US" altLang="sv-SE"/>
            </a:br>
            <a:br>
              <a:rPr lang="en-US" altLang="sv-SE"/>
            </a:br>
            <a:endParaRPr lang="en-US" altLang="sv-SE"/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FADB06B8-749A-48D3-ADCF-E0338509DB9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2413" y="4005263"/>
            <a:ext cx="6934200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nikos dimitrakas</a:t>
            </a:r>
            <a:br>
              <a:rPr lang="en-US" altLang="sv-SE"/>
            </a:br>
            <a:r>
              <a:rPr lang="en-US" altLang="sv-SE"/>
              <a:t>nikos@dsv.su.se</a:t>
            </a:r>
            <a:br>
              <a:rPr lang="en-US" altLang="sv-SE"/>
            </a:br>
            <a:r>
              <a:rPr lang="en-US" altLang="sv-SE"/>
              <a:t>08-161295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921C51-3445-4E6D-A5E4-482CBA2E282D}"/>
              </a:ext>
            </a:extLst>
          </p:cNvPr>
          <p:cNvSpPr txBox="1">
            <a:spLocks/>
          </p:cNvSpPr>
          <p:nvPr/>
        </p:nvSpPr>
        <p:spPr bwMode="auto">
          <a:xfrm>
            <a:off x="779463" y="2535238"/>
            <a:ext cx="8420100" cy="1470025"/>
          </a:xfrm>
          <a:prstGeom prst="rect">
            <a:avLst/>
          </a:prstGeom>
          <a:noFill/>
        </p:spPr>
        <p:txBody>
          <a:bodyPr/>
          <a:lstStyle>
            <a:lvl1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2pPr>
            <a:lvl3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3pPr>
            <a:lvl4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4pPr>
            <a:lvl5pPr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5pPr>
            <a:lvl6pPr marL="4572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6pPr>
            <a:lvl7pPr marL="9144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7pPr>
            <a:lvl8pPr marL="13716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8pPr>
            <a:lvl9pPr marL="1828800" algn="ctr" defTabSz="790575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sv-SE" kern="0"/>
              <a:t>Product-specific techniques</a:t>
            </a:r>
          </a:p>
          <a:p>
            <a:pPr>
              <a:defRPr/>
            </a:pPr>
            <a:r>
              <a:rPr lang="en-US" altLang="sv-SE" kern="0"/>
              <a:t>IBM DB2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3E0AFA2-46F1-4666-B982-FC53B15772D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IBM DB2 11.5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190DAE7-2A44-43A6-9947-A62D2E8413A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785813"/>
            <a:ext cx="8958262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SQL/XML according to SQL:2006 with some exceptions</a:t>
            </a:r>
          </a:p>
          <a:p>
            <a:pPr lvl="1"/>
            <a:r>
              <a:rPr lang="en-US" altLang="sv-SE"/>
              <a:t>No support for XML data types associated to schemas</a:t>
            </a:r>
          </a:p>
          <a:p>
            <a:pPr lvl="1"/>
            <a:r>
              <a:rPr lang="en-US" altLang="sv-SE"/>
              <a:t>Partial support for XPath and XQuery</a:t>
            </a:r>
          </a:p>
          <a:p>
            <a:r>
              <a:rPr lang="en-US" altLang="sv-SE"/>
              <a:t>Custom additions</a:t>
            </a:r>
          </a:p>
          <a:p>
            <a:pPr lvl="1"/>
            <a:r>
              <a:rPr lang="en-US" altLang="sv-SE"/>
              <a:t>XMLGROUP, XMLROW, XSLTRANSFORM</a:t>
            </a:r>
          </a:p>
          <a:p>
            <a:pPr lvl="1"/>
            <a:r>
              <a:rPr lang="en-US" altLang="sv-SE"/>
              <a:t>XQUERY, extra XQuery functions</a:t>
            </a:r>
          </a:p>
          <a:p>
            <a:r>
              <a:rPr lang="en-US" altLang="sv-SE"/>
              <a:t>Support in earlier versions</a:t>
            </a:r>
          </a:p>
          <a:p>
            <a:pPr lvl="1"/>
            <a:r>
              <a:rPr lang="en-US" altLang="sv-SE"/>
              <a:t>Data types XMLVARCHAR, XMLCLOB, XMLFILE</a:t>
            </a:r>
          </a:p>
          <a:p>
            <a:pPr lvl="1"/>
            <a:r>
              <a:rPr lang="en-US" altLang="sv-SE"/>
              <a:t>DTD validation</a:t>
            </a:r>
          </a:p>
          <a:p>
            <a:pPr lvl="1"/>
            <a:r>
              <a:rPr lang="en-US" altLang="sv-SE"/>
              <a:t>Composition and shredding according to templates (DAD files)</a:t>
            </a:r>
          </a:p>
          <a:p>
            <a:pPr lvl="1"/>
            <a:r>
              <a:rPr lang="en-US" altLang="sv-SE"/>
              <a:t>Modifying data inside XML</a:t>
            </a:r>
          </a:p>
          <a:p>
            <a:pPr lvl="2"/>
            <a:r>
              <a:rPr lang="en-US" altLang="sv-SE"/>
              <a:t>update function</a:t>
            </a:r>
          </a:p>
          <a:p>
            <a:pPr lvl="1"/>
            <a:r>
              <a:rPr lang="en-US" altLang="sv-SE"/>
              <a:t>Extracting data from XML with XPath (functions)</a:t>
            </a:r>
          </a:p>
          <a:p>
            <a:pPr lvl="2"/>
            <a:r>
              <a:rPr lang="en-US" altLang="sv-SE"/>
              <a:t>extractInteger, extractDate, extractVarchar, extractCLOB, etc.</a:t>
            </a:r>
          </a:p>
          <a:p>
            <a:pPr lvl="2"/>
            <a:r>
              <a:rPr lang="en-US" altLang="sv-SE"/>
              <a:t>extractIntegers, extractDates, extractVarchars, etc.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C8711903-1F58-4C64-B73A-B12399F782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39888" y="142875"/>
            <a:ext cx="8266112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pic>
        <p:nvPicPr>
          <p:cNvPr id="8195" name="Picture 124">
            <a:extLst>
              <a:ext uri="{FF2B5EF4-FFF2-40B4-BE49-F238E27FC236}">
                <a16:creationId xmlns:a16="http://schemas.microsoft.com/office/drawing/2014/main" id="{FD36E7BE-CCB1-4F30-B2A4-5AD05DEF3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185863"/>
            <a:ext cx="4583112" cy="21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70434D-8DEC-41CB-8D04-73A5FEF4DFE7}"/>
              </a:ext>
            </a:extLst>
          </p:cNvPr>
          <p:cNvGraphicFramePr>
            <a:graphicFrameLocks noGrp="1"/>
          </p:cNvGraphicFramePr>
          <p:nvPr/>
        </p:nvGraphicFramePr>
        <p:xfrm>
          <a:off x="5575300" y="836613"/>
          <a:ext cx="3816350" cy="2735262"/>
        </p:xfrm>
        <a:graphic>
          <a:graphicData uri="http://schemas.openxmlformats.org/drawingml/2006/table">
            <a:tbl>
              <a:tblPr/>
              <a:tblGrid>
                <a:gridCol w="45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33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PERSON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pid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yearofbirth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John Higgins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1975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Steven Hendry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Matthew Stevens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Ronnie O´Sullivan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Ken Doherty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1974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Steve Davis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1960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Paul Hunter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1983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Neil Robertson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5" marR="9525" marT="952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6773F1-7A18-4189-B055-77055432984C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3644900"/>
          <a:ext cx="5600700" cy="2970213"/>
        </p:xfrm>
        <a:graphic>
          <a:graphicData uri="http://schemas.openxmlformats.org/drawingml/2006/table">
            <a:tbl>
              <a:tblPr/>
              <a:tblGrid>
                <a:gridCol w="176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303">
                <a:tc>
                  <a:txBody>
                    <a:bodyPr/>
                    <a:lstStyle/>
                    <a:p>
                      <a:pPr algn="l" fontAlgn="b"/>
                      <a:r>
                        <a:rPr lang="sv-SE" sz="2800" b="1" i="0" u="none" strike="noStrike" dirty="0">
                          <a:effectLst/>
                          <a:latin typeface="Arial Rounded MT Bold"/>
                        </a:rPr>
                        <a:t>CAR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600" b="0" i="0" u="none" strike="noStrike"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licencenumber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color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brand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model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 err="1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year</a:t>
                      </a:r>
                      <a:endParaRPr lang="sv-SE" sz="1600" b="1" i="0" u="none" strike="noStrike" dirty="0">
                        <a:solidFill>
                          <a:srgbClr val="00008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>
                          <a:solidFill>
                            <a:srgbClr val="000080"/>
                          </a:solidFill>
                          <a:effectLst/>
                          <a:latin typeface="Arial"/>
                        </a:rPr>
                        <a:t>owner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ABC123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1995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CCD457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Forza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DKL998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green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9000C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1998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RSQ199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Micra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1999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WID387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FIAT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Nova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ROO197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blue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SAAB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900i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1982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TYD226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black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NISSAN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Cherry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1990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PTF357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V70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>
                          <a:effectLst/>
                          <a:latin typeface="Arial"/>
                        </a:rPr>
                        <a:t>2001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91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 DAVIS1</a:t>
                      </a:r>
                    </a:p>
                  </a:txBody>
                  <a:tcPr marL="9527" marR="9527" marT="95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red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VOLVO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V90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2007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7" marR="9527" marT="95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4BFF1D03-5B76-45E3-9208-DAABE2700A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68450" y="0"/>
            <a:ext cx="833755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Sample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3850F4-AA04-4D9B-9E27-C9A49D2096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3050" y="576263"/>
          <a:ext cx="9217025" cy="6375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76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766">
                <a:tc>
                  <a:txBody>
                    <a:bodyPr/>
                    <a:lstStyle/>
                    <a:p>
                      <a:r>
                        <a:rPr lang="sv-SE" sz="1600" dirty="0" err="1"/>
                        <a:t>pid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employments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1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="2009-02-28"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startdate="2009-04-15"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332">
                <a:tc>
                  <a:txBody>
                    <a:bodyPr/>
                    <a:lstStyle/>
                    <a:p>
                      <a:r>
                        <a:rPr lang="sv-SE" sz="1600" dirty="0"/>
                        <a:t>2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startdate="2002-08-20"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="2003-06-30"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startdate="2003-08-01"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startdate="2006-11-01"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766">
                <a:tc>
                  <a:txBody>
                    <a:bodyPr/>
                    <a:lstStyle/>
                    <a:p>
                      <a:r>
                        <a:rPr lang="sv-SE" sz="1600" dirty="0"/>
                        <a:t>3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startdate="2003-01-10"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="UPC"/&gt; 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4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startdate="2002-03-10"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="2010-05-22"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startdate="2010-08-15"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5118">
                <a:tc>
                  <a:txBody>
                    <a:bodyPr/>
                    <a:lstStyle/>
                    <a:p>
                      <a:r>
                        <a:rPr lang="sv-SE" sz="1600" dirty="0"/>
                        <a:t>5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startdate="2002-02-12"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="2003-05-11"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startdate="2003-05-12"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="2003-12-02"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startdate="2003-12-06"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="2005-02-17"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startdate="2005-02-18"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="2008-05-16"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startdate="2008-06-02"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="STG"/&gt;&lt;/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6671">
                <a:tc>
                  <a:txBody>
                    <a:bodyPr/>
                    <a:lstStyle/>
                    <a:p>
                      <a:r>
                        <a:rPr lang="sv-SE" sz="1600" dirty="0"/>
                        <a:t>6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startdate="2001-01-05"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="2005-12-31"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="ABB"/&gt;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startdate="2006-01-15"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="2009-01-22"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startdate="2009-02-01"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en-US" sz="1600" dirty="0"/>
                        <a:t>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="2009-02-01" employer="XAB"/&gt;</a:t>
                      </a:r>
                      <a:r>
                        <a:rPr lang="sv-SE" sz="1600" dirty="0"/>
                        <a:t>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7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startdate="2004-01-10"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="2008-09-29"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="FFD"/&gt;</a:t>
                      </a:r>
                    </a:p>
                    <a:p>
                      <a:r>
                        <a:rPr lang="sv-SE" sz="1600" dirty="0"/>
                        <a:t>&lt;</a:t>
                      </a:r>
                      <a:r>
                        <a:rPr lang="sv-SE" sz="1600" dirty="0" err="1"/>
                        <a:t>employment</a:t>
                      </a:r>
                      <a:r>
                        <a:rPr lang="sv-SE" sz="1600" dirty="0"/>
                        <a:t> startdate="2008-10-01" </a:t>
                      </a:r>
                      <a:r>
                        <a:rPr lang="sv-SE" sz="1600" dirty="0" err="1"/>
                        <a:t>enddate</a:t>
                      </a:r>
                      <a:r>
                        <a:rPr lang="sv-SE" sz="1600" dirty="0"/>
                        <a:t>="2010-11-20" </a:t>
                      </a:r>
                      <a:r>
                        <a:rPr lang="sv-SE" sz="1600" dirty="0" err="1"/>
                        <a:t>employer</a:t>
                      </a:r>
                      <a:r>
                        <a:rPr lang="sv-SE" sz="1600" dirty="0"/>
                        <a:t>="LKP"/&gt;&lt;/</a:t>
                      </a:r>
                      <a:r>
                        <a:rPr lang="sv-SE" sz="1600" dirty="0" err="1"/>
                        <a:t>root</a:t>
                      </a:r>
                      <a:r>
                        <a:rPr lang="sv-SE" sz="1600" dirty="0"/>
                        <a:t>&gt;</a:t>
                      </a:r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937">
                <a:tc>
                  <a:txBody>
                    <a:bodyPr/>
                    <a:lstStyle/>
                    <a:p>
                      <a:r>
                        <a:rPr lang="sv-SE" sz="1600" dirty="0"/>
                        <a:t>8</a:t>
                      </a:r>
                    </a:p>
                  </a:txBody>
                  <a:tcPr marL="91439" marR="91439" marT="45728" marB="45728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&lt;root&gt;&lt;employment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="2006-02-03" </a:t>
                      </a:r>
                      <a:r>
                        <a:rPr lang="en-US" sz="1600" dirty="0" err="1"/>
                        <a:t>enddate</a:t>
                      </a:r>
                      <a:r>
                        <a:rPr lang="en-US" sz="1600" dirty="0"/>
                        <a:t>="2008-10-30" employer="UPC"/&gt;</a:t>
                      </a:r>
                    </a:p>
                    <a:p>
                      <a:r>
                        <a:rPr lang="en-US" sz="1600" dirty="0"/>
                        <a:t>  &lt;employment </a:t>
                      </a:r>
                      <a:r>
                        <a:rPr lang="en-US" sz="1600" dirty="0" err="1"/>
                        <a:t>startdate</a:t>
                      </a:r>
                      <a:r>
                        <a:rPr lang="en-US" sz="1600" dirty="0"/>
                        <a:t>="2008-11-20" employer="ABB"/&gt;&lt;/root&gt;</a:t>
                      </a:r>
                      <a:endParaRPr lang="sv-SE" sz="1600" dirty="0"/>
                    </a:p>
                  </a:txBody>
                  <a:tcPr marL="91439" marR="91439" marT="45728" marB="4572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3994FFA6-AFB9-41F0-A6DD-04ECAE0BF6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data type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6F90948E-A08C-4538-8F21-E201E2270B2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XML</a:t>
            </a:r>
          </a:p>
          <a:p>
            <a:pPr lvl="1"/>
            <a:r>
              <a:rPr lang="en-US" altLang="sv-SE"/>
              <a:t>No support for explicit association to XML Schema or DTD</a:t>
            </a:r>
          </a:p>
          <a:p>
            <a:pPr lvl="1"/>
            <a:r>
              <a:rPr lang="en-US" altLang="sv-SE"/>
              <a:t>Accepts well-formed XML documents and XML fragments</a:t>
            </a:r>
          </a:p>
          <a:p>
            <a:r>
              <a:rPr lang="en-US" altLang="sv-SE"/>
              <a:t>Validation</a:t>
            </a:r>
          </a:p>
          <a:p>
            <a:pPr lvl="1"/>
            <a:r>
              <a:rPr lang="en-US" altLang="sv-SE"/>
              <a:t>Support for XML Schema</a:t>
            </a:r>
          </a:p>
          <a:p>
            <a:pPr lvl="1"/>
            <a:r>
              <a:rPr lang="en-US" altLang="sv-SE"/>
              <a:t>No support for DTD</a:t>
            </a:r>
          </a:p>
          <a:p>
            <a:pPr lvl="1"/>
            <a:r>
              <a:rPr lang="en-US" altLang="sv-SE"/>
              <a:t>Function XMLVALIDATE</a:t>
            </a:r>
          </a:p>
          <a:p>
            <a:pPr lvl="2"/>
            <a:r>
              <a:rPr lang="en-US" altLang="sv-SE"/>
              <a:t>explicit schema</a:t>
            </a:r>
          </a:p>
          <a:p>
            <a:pPr lvl="2"/>
            <a:r>
              <a:rPr lang="en-US" altLang="sv-SE"/>
              <a:t>implicit schema</a:t>
            </a:r>
          </a:p>
          <a:p>
            <a:pPr lvl="1"/>
            <a:r>
              <a:rPr lang="en-US" altLang="sv-SE"/>
              <a:t>Registration of XML Schema</a:t>
            </a:r>
          </a:p>
          <a:p>
            <a:r>
              <a:rPr lang="en-US" altLang="sv-SE"/>
              <a:t>VALIDATED constraint</a:t>
            </a:r>
          </a:p>
          <a:p>
            <a:pPr lvl="1"/>
            <a:r>
              <a:rPr lang="en-US" altLang="sv-SE"/>
              <a:t>Checks that an XML value is validated</a:t>
            </a:r>
          </a:p>
          <a:p>
            <a:pPr lvl="2"/>
            <a:r>
              <a:rPr lang="en-US" altLang="sv-SE"/>
              <a:t>in general</a:t>
            </a:r>
          </a:p>
          <a:p>
            <a:pPr lvl="2"/>
            <a:r>
              <a:rPr lang="en-US" altLang="sv-SE"/>
              <a:t>according to specific XML Schema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F717AB4-B8DA-43C6-9C41-9F7A5C4F9B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28813" y="142875"/>
            <a:ext cx="7977187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 Schema Repository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A30D1E8-C532-4A41-907F-9D5BFBC600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XML Schema and DTD</a:t>
            </a:r>
          </a:p>
          <a:p>
            <a:r>
              <a:rPr lang="en-US" altLang="sv-SE"/>
              <a:t>REGISTER XMLSCHEMA</a:t>
            </a:r>
          </a:p>
          <a:p>
            <a:r>
              <a:rPr lang="en-US" altLang="sv-SE"/>
              <a:t>ADD XMLSCHEMA</a:t>
            </a:r>
          </a:p>
          <a:p>
            <a:r>
              <a:rPr lang="en-US" altLang="sv-SE"/>
              <a:t>COMPLETE XMLSCHEMA</a:t>
            </a:r>
          </a:p>
          <a:p>
            <a:r>
              <a:rPr lang="en-US" altLang="sv-SE"/>
              <a:t>UPDATE XMLSCHEMA</a:t>
            </a:r>
          </a:p>
          <a:p>
            <a:r>
              <a:rPr lang="en-US" altLang="sv-SE"/>
              <a:t>REGISTER XSROBJECT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4273421-3F75-4F98-8627-A6B839F3A8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SQL/XML 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619EEE3-8E69-478D-A691-B1A9F99B1E7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18051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Supports the following functions</a:t>
            </a:r>
          </a:p>
          <a:p>
            <a:pPr lvl="1"/>
            <a:r>
              <a:rPr lang="en-US" altLang="sv-SE"/>
              <a:t>XMLELEMENT</a:t>
            </a:r>
          </a:p>
          <a:p>
            <a:pPr lvl="1"/>
            <a:r>
              <a:rPr lang="en-US" altLang="sv-SE"/>
              <a:t>XMLATTRIBUTES</a:t>
            </a:r>
          </a:p>
          <a:p>
            <a:pPr lvl="1"/>
            <a:r>
              <a:rPr lang="en-US" altLang="sv-SE"/>
              <a:t>XMLFOREST</a:t>
            </a:r>
          </a:p>
          <a:p>
            <a:pPr lvl="1"/>
            <a:r>
              <a:rPr lang="en-US" altLang="sv-SE"/>
              <a:t>XMLCONCAT</a:t>
            </a:r>
          </a:p>
          <a:p>
            <a:pPr lvl="1"/>
            <a:r>
              <a:rPr lang="en-US" altLang="sv-SE"/>
              <a:t>XMLCOMMENT</a:t>
            </a:r>
          </a:p>
          <a:p>
            <a:pPr lvl="1"/>
            <a:r>
              <a:rPr lang="en-US" altLang="sv-SE"/>
              <a:t>XMLPI</a:t>
            </a:r>
          </a:p>
          <a:p>
            <a:pPr lvl="1"/>
            <a:r>
              <a:rPr lang="en-US" altLang="sv-SE"/>
              <a:t>XMLNAMESPACES</a:t>
            </a:r>
          </a:p>
          <a:p>
            <a:pPr lvl="1"/>
            <a:r>
              <a:rPr lang="en-US" altLang="sv-SE"/>
              <a:t>XMLAGG</a:t>
            </a:r>
          </a:p>
          <a:p>
            <a:pPr lvl="1"/>
            <a:r>
              <a:rPr lang="en-US" altLang="sv-SE"/>
              <a:t>XMLTEXT</a:t>
            </a:r>
          </a:p>
          <a:p>
            <a:pPr lvl="1"/>
            <a:r>
              <a:rPr lang="en-US" altLang="sv-SE"/>
              <a:t>XMLDOCUMENT</a:t>
            </a:r>
          </a:p>
        </p:txBody>
      </p:sp>
      <p:sp>
        <p:nvSpPr>
          <p:cNvPr id="12292" name="Content Placeholder 2">
            <a:extLst>
              <a:ext uri="{FF2B5EF4-FFF2-40B4-BE49-F238E27FC236}">
                <a16:creationId xmlns:a16="http://schemas.microsoft.com/office/drawing/2014/main" id="{5B9EABE5-7E83-4AD4-BD51-71DBDA567295}"/>
              </a:ext>
            </a:extLst>
          </p:cNvPr>
          <p:cNvSpPr txBox="1">
            <a:spLocks/>
          </p:cNvSpPr>
          <p:nvPr/>
        </p:nvSpPr>
        <p:spPr bwMode="auto">
          <a:xfrm>
            <a:off x="4448175" y="1000125"/>
            <a:ext cx="4997450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</a:pPr>
            <a:endParaRPr lang="en-US" altLang="sv-SE" sz="25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XMLQUERY (only SEQUENCE)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XMLTABLE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XMLEXISTS (classified as a predicate, not as a function)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XMLSERIALIZE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XMLCAST (classified as an expression, not as a function)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2000"/>
              <a:t>XMLPARSE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XMLVALIDATE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endParaRPr lang="en-US" altLang="sv-SE"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25D29D04-63D1-4C41-B803-79A8F1B764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XMLROW 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1104927-8DF4-456F-B4E6-9A87A96C74F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44488" y="1000125"/>
            <a:ext cx="9361487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Returns one XML document per row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SELECT XMLROW(name, yearofbirth, pid) </a:t>
            </a:r>
            <a:br>
              <a:rPr lang="en-US" altLang="sv-SE"/>
            </a:br>
            <a:r>
              <a:rPr lang="en-US" altLang="sv-SE"/>
              <a:t>FROM Person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1400"/>
              <a:t>	&lt;row&gt;&lt;NAME&gt;John Higgins&lt;/NAME&gt;&lt;YEAROFBIRTH&gt;1975&lt;/YEAROFBIRTH&gt;&lt;PID&gt;1&lt;/PID&gt;&lt;/row&gt;</a:t>
            </a:r>
            <a:br>
              <a:rPr lang="en-US" altLang="sv-SE" sz="1400"/>
            </a:br>
            <a:r>
              <a:rPr lang="en-US" altLang="sv-SE" sz="1400"/>
              <a:t>&lt;row&gt;&lt;NAME&gt;Stephen Hendry&lt;/NAME&gt;&lt;YEAROFBIRTH&gt;1973&lt;/YEAROFBIRTH&gt;&lt;PID&gt;2&lt;/PID&gt;&lt;/row&gt; &lt;row&gt;&lt;NAME&gt;Matthew Stevens&lt;/NAME&gt;&lt;YEAROFBIRTH&gt;1982&lt;/YEAROFBIRTH&gt;&lt;PID&gt;3&lt;/PID&gt;&lt;/row&gt;</a:t>
            </a:r>
            <a:br>
              <a:rPr lang="en-US" altLang="sv-SE" sz="1400"/>
            </a:br>
            <a:r>
              <a:rPr lang="en-US" altLang="sv-SE" sz="1400"/>
              <a:t>&lt;row&gt;&lt;NAME&gt;Ronnie O'Sullivan&lt;/NAME&gt;&lt;YEAROFBIRTH&gt;1980&lt;/YEAROFBIRTH&gt;&lt;PID&gt;4&lt;/PID&gt;&lt;/row&gt;</a:t>
            </a:r>
            <a:br>
              <a:rPr lang="en-US" altLang="sv-SE" sz="1400"/>
            </a:br>
            <a:r>
              <a:rPr lang="en-US" altLang="sv-SE" sz="1400"/>
              <a:t>&lt;row&gt;&lt;NAME&gt;Ken Doherty&lt;/NAME&gt;&lt;YEAROFBIRTH&gt;1974&lt;/YEAROFBIRTH&gt;&lt;PID&gt;5&lt;/PID&gt;&lt;/row&gt;</a:t>
            </a:r>
            <a:br>
              <a:rPr lang="en-US" altLang="sv-SE" sz="1400"/>
            </a:br>
            <a:r>
              <a:rPr lang="en-US" altLang="sv-SE" sz="1400"/>
              <a:t>&lt;row&gt;&lt;NAME&gt;Steve Davis&lt;/NAME&gt;&lt;YEAROFBIRTH&gt;1960&lt;/YEAROFBIRTH&gt;&lt;PID&gt;6&lt;/PID&gt;&lt;/row&gt;</a:t>
            </a:r>
            <a:br>
              <a:rPr lang="en-US" altLang="sv-SE" sz="1400"/>
            </a:br>
            <a:r>
              <a:rPr lang="en-US" altLang="sv-SE" sz="1400"/>
              <a:t>&lt;row&gt;&lt;NAME&gt;Paul Hunter&lt;/NAME&gt;&lt;YEAROFBIRTH&gt;1983&lt;/YEAROFBIRTH&gt;&lt;PID&gt;7&lt;/PID&gt;&lt;/row&gt;</a:t>
            </a:r>
            <a:br>
              <a:rPr lang="en-US" altLang="sv-SE" sz="1400"/>
            </a:br>
            <a:r>
              <a:rPr lang="en-US" altLang="sv-SE" sz="1400"/>
              <a:t>&lt;row&gt;&lt;NAME&gt;Neil Robertson&lt;/NAME&gt;&lt;YEAROFBIRTH&gt;1982&lt;/YEAROFBIRTH&gt;&lt;PID&gt;8&lt;/PID&gt;&lt;/row&gt;</a:t>
            </a:r>
            <a:br>
              <a:rPr lang="en-US" altLang="sv-SE" sz="1400"/>
            </a:br>
            <a:endParaRPr lang="en-US" altLang="sv-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3CDF0A4B-2C43-43B8-B13A-398BB35CF1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XMLROW - element names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048D034-D622-4DEB-9FA0-F931E4011E6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9361488" cy="568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indent="-273050"/>
            <a:r>
              <a:rPr lang="en-US" altLang="sv-SE"/>
              <a:t>Offers configuration of element names</a:t>
            </a:r>
            <a:br>
              <a:rPr lang="en-US" altLang="sv-SE"/>
            </a:br>
            <a:endParaRPr lang="en-US" altLang="sv-SE" sz="1600"/>
          </a:p>
          <a:p>
            <a:pPr marL="273050" indent="-273050">
              <a:buFontTx/>
              <a:buNone/>
            </a:pPr>
            <a:r>
              <a:rPr lang="en-US" altLang="sv-SE" sz="2400"/>
              <a:t>	SELECT XMLROW(name AS "FullName", </a:t>
            </a:r>
            <a:br>
              <a:rPr lang="en-US" altLang="sv-SE" sz="2400"/>
            </a:br>
            <a:r>
              <a:rPr lang="en-US" altLang="sv-SE" sz="2400"/>
              <a:t>	yearofbirth AS "YoB",</a:t>
            </a:r>
            <a:br>
              <a:rPr lang="en-US" altLang="sv-SE" sz="2400"/>
            </a:br>
            <a:r>
              <a:rPr lang="en-US" altLang="sv-SE" sz="2400"/>
              <a:t>	pid AS ID </a:t>
            </a:r>
            <a:br>
              <a:rPr lang="en-US" altLang="sv-SE" sz="2400"/>
            </a:br>
            <a:r>
              <a:rPr lang="en-US" altLang="sv-SE" sz="2400"/>
              <a:t>	OPTION ROW "Someone") </a:t>
            </a:r>
            <a:br>
              <a:rPr lang="en-US" altLang="sv-SE" sz="2400"/>
            </a:br>
            <a:r>
              <a:rPr lang="en-US" altLang="sv-SE" sz="2400"/>
              <a:t>FROM Person</a:t>
            </a:r>
            <a:br>
              <a:rPr lang="en-US" altLang="sv-SE" sz="2400"/>
            </a:br>
            <a:endParaRPr lang="en-US" altLang="sv-SE" sz="1600"/>
          </a:p>
          <a:p>
            <a:pPr marL="273050" indent="-273050">
              <a:buFontTx/>
              <a:buNone/>
            </a:pPr>
            <a:r>
              <a:rPr lang="en-US" altLang="sv-SE" sz="1400"/>
              <a:t>	&lt;Someone&gt;&lt;FullName&gt;John Higgins&lt;/FullName&gt;&lt;YoB&gt;1975&lt;/YoB&gt;&lt;ID&gt;1&lt;/ID&gt;&lt;/Someone&gt;</a:t>
            </a:r>
            <a:br>
              <a:rPr lang="en-US" altLang="sv-SE" sz="1400"/>
            </a:br>
            <a:r>
              <a:rPr lang="en-US" altLang="sv-SE" sz="1400"/>
              <a:t>&lt;Someone&gt;&lt;FullName&gt;Stephen Hendry&lt;/FullName&gt;&lt;YoB&gt;1973&lt;/YoB&gt;&lt;ID&gt;2&lt;/ID&gt;&lt;/Someone&gt;</a:t>
            </a:r>
            <a:br>
              <a:rPr lang="en-US" altLang="sv-SE" sz="1400"/>
            </a:br>
            <a:r>
              <a:rPr lang="en-US" altLang="sv-SE" sz="1400"/>
              <a:t>&lt;Someone&gt;&lt;FullName&gt;Matthew Stevens&lt;/FullName&gt;&lt;YoB&gt;1982&lt;/YoB&gt;&lt;ID&gt;3&lt;/ID&gt;&lt;/Someone&gt; &lt;Someone&gt;&lt;FullName&gt;Ronnie O'Sullivan&lt;/FullName&gt;&lt;YoB&gt;1980&lt;/YoB&gt;&lt;ID&gt;4&lt;/ID&gt;&lt;/Someone&gt; &lt;Someone&gt;&lt;FullName&gt;Ken Doherty&lt;/FullName&gt;&lt;YoB&gt;1974&lt;/YoB&gt;&lt;ID&gt;5&lt;/ID&gt;&lt;/Someone&gt; &lt;Someone&gt;&lt;FullName&gt;Steve Davis&lt;/FullName&gt;&lt;YoB&gt;1960&lt;/YoB&gt;&lt;ID&gt;6&lt;/ID&gt;&lt;/Someone&gt; &lt;Someone&gt;&lt;FullName&gt;Paul Hunter&lt;/FullName&gt;&lt;YoB&gt;1983&lt;/YoB&gt;&lt;ID&gt;7&lt;/ID&gt;&lt;/Someone&gt; &lt;Someone&gt;&lt;FullName&gt;Neil Robertson&lt;/FullName&gt;&lt;YoB&gt;1982&lt;/YoB&gt;&lt;ID&gt;8&lt;/ID&gt;&lt;/Someone&gt;</a:t>
            </a:r>
            <a:br>
              <a:rPr lang="en-US" altLang="sv-SE" sz="2400"/>
            </a:br>
            <a:br>
              <a:rPr lang="en-US" altLang="sv-SE" sz="2400"/>
            </a:br>
            <a:r>
              <a:rPr lang="en-US" altLang="sv-SE" sz="2000"/>
              <a:t>SELECT XMLELEMENT(NAME "Someone", </a:t>
            </a:r>
            <a:br>
              <a:rPr lang="en-US" altLang="sv-SE" sz="2000"/>
            </a:br>
            <a:r>
              <a:rPr lang="en-US" altLang="sv-SE" sz="2000"/>
              <a:t>	XMLFOREST(name AS "FullName",</a:t>
            </a:r>
            <a:br>
              <a:rPr lang="en-US" altLang="sv-SE" sz="2000"/>
            </a:br>
            <a:r>
              <a:rPr lang="en-US" altLang="sv-SE" sz="2000"/>
              <a:t>			yearofbirth AS "YoB", pid AS ID)) </a:t>
            </a:r>
            <a:br>
              <a:rPr lang="en-US" altLang="sv-SE" sz="2000"/>
            </a:br>
            <a:r>
              <a:rPr lang="en-US" altLang="sv-SE" sz="2000"/>
              <a:t>FROM Person</a:t>
            </a:r>
            <a:endParaRPr lang="en-US" altLang="sv-SE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5D495D31-39DC-4925-AB97-6A56AC7943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XMLROW - attributes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08CE7A60-FE48-48C4-9ACF-A635427C52A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1000125"/>
            <a:ext cx="92106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Possible to request attributes instead of elements</a:t>
            </a:r>
          </a:p>
          <a:p>
            <a:endParaRPr lang="en-US" altLang="sv-SE" sz="1200"/>
          </a:p>
          <a:p>
            <a:pPr>
              <a:buFontTx/>
              <a:buNone/>
            </a:pPr>
            <a:r>
              <a:rPr lang="en-US" altLang="sv-SE" sz="2000"/>
              <a:t>	SELECT XMLROW(name AS "FullName", </a:t>
            </a:r>
            <a:br>
              <a:rPr lang="en-US" altLang="sv-SE" sz="2000"/>
            </a:br>
            <a:r>
              <a:rPr lang="en-US" altLang="sv-SE" sz="2000"/>
              <a:t>	yearofbirth AS "YoB",</a:t>
            </a:r>
            <a:br>
              <a:rPr lang="en-US" altLang="sv-SE" sz="2000"/>
            </a:br>
            <a:r>
              <a:rPr lang="en-US" altLang="sv-SE" sz="2000"/>
              <a:t>	pid AS ID </a:t>
            </a:r>
            <a:br>
              <a:rPr lang="en-US" altLang="sv-SE" sz="2000"/>
            </a:br>
            <a:r>
              <a:rPr lang="en-US" altLang="sv-SE" sz="2000"/>
              <a:t>	OPTION ROW "Someone" AS ATTRIBUTES) </a:t>
            </a:r>
            <a:br>
              <a:rPr lang="en-US" altLang="sv-SE" sz="2000"/>
            </a:br>
            <a:r>
              <a:rPr lang="en-US" altLang="sv-SE" sz="2000"/>
              <a:t>FROM Person</a:t>
            </a:r>
            <a:br>
              <a:rPr lang="en-US" altLang="sv-SE" sz="2400"/>
            </a:br>
            <a:endParaRPr lang="en-US" altLang="sv-SE" sz="1200"/>
          </a:p>
          <a:p>
            <a:pPr>
              <a:buFontTx/>
              <a:buNone/>
            </a:pPr>
            <a:r>
              <a:rPr lang="en-US" altLang="sv-SE" sz="1600"/>
              <a:t>	&lt;Someone FullName="John Higgins" YoB="1975" ID="1"/&gt;</a:t>
            </a:r>
            <a:br>
              <a:rPr lang="en-US" altLang="sv-SE" sz="1600"/>
            </a:br>
            <a:r>
              <a:rPr lang="en-US" altLang="sv-SE" sz="1600"/>
              <a:t>&lt;Someone FullName="Stephen Hendry" YoB="1973" ID="2"/&gt;</a:t>
            </a:r>
            <a:br>
              <a:rPr lang="en-US" altLang="sv-SE" sz="1600"/>
            </a:br>
            <a:r>
              <a:rPr lang="en-US" altLang="sv-SE" sz="1600"/>
              <a:t>&lt;Someone FullName="Matthew Stevens" YoB="1982" ID="3"/&gt;</a:t>
            </a:r>
            <a:br>
              <a:rPr lang="en-US" altLang="sv-SE" sz="1600"/>
            </a:br>
            <a:r>
              <a:rPr lang="en-US" altLang="sv-SE" sz="1600"/>
              <a:t>&lt;Someone FullName="Ronnie O'Sullivan" YoB="1980" ID="4"/&gt;</a:t>
            </a:r>
            <a:br>
              <a:rPr lang="en-US" altLang="sv-SE" sz="1600"/>
            </a:br>
            <a:r>
              <a:rPr lang="en-US" altLang="sv-SE" sz="1600"/>
              <a:t>&lt;Someone FullName="Ken Doherty" YoB="1974" ID="5"/&gt;</a:t>
            </a:r>
            <a:br>
              <a:rPr lang="en-US" altLang="sv-SE" sz="1600"/>
            </a:br>
            <a:r>
              <a:rPr lang="en-US" altLang="sv-SE" sz="1600"/>
              <a:t>&lt;Someone FullName="Steve Davis" YoB="1960" ID="6"/&gt;</a:t>
            </a:r>
            <a:br>
              <a:rPr lang="en-US" altLang="sv-SE" sz="1600"/>
            </a:br>
            <a:r>
              <a:rPr lang="en-US" altLang="sv-SE" sz="1600"/>
              <a:t>&lt;Someone FullName="Paul Hunter" YoB="1983" ID="7"/&gt;</a:t>
            </a:r>
            <a:br>
              <a:rPr lang="en-US" altLang="sv-SE" sz="1600"/>
            </a:br>
            <a:r>
              <a:rPr lang="en-US" altLang="sv-SE" sz="1600"/>
              <a:t>&lt;Someone FullName="Neil Robertson" YoB="1982" ID="8"/&gt;</a:t>
            </a:r>
          </a:p>
          <a:p>
            <a:pPr>
              <a:buFontTx/>
              <a:buNone/>
            </a:pPr>
            <a:endParaRPr lang="en-US" altLang="sv-SE" sz="1600"/>
          </a:p>
          <a:p>
            <a:pPr>
              <a:buFontTx/>
              <a:buNone/>
            </a:pPr>
            <a:r>
              <a:rPr lang="en-US" altLang="sv-SE" sz="1800"/>
              <a:t>	SELECT XMLELEMENT(NAME "Someone", </a:t>
            </a:r>
            <a:br>
              <a:rPr lang="en-US" altLang="sv-SE" sz="1800"/>
            </a:br>
            <a:r>
              <a:rPr lang="en-US" altLang="sv-SE" sz="1800"/>
              <a:t>	XMLATTRIBUTES(name AS "FullName",</a:t>
            </a:r>
            <a:br>
              <a:rPr lang="en-US" altLang="sv-SE" sz="1800"/>
            </a:br>
            <a:r>
              <a:rPr lang="en-US" altLang="sv-SE" sz="1800"/>
              <a:t>		yearofbirth AS "YoB", pid AS ID)) </a:t>
            </a:r>
            <a:br>
              <a:rPr lang="en-US" altLang="sv-SE" sz="1800"/>
            </a:br>
            <a:r>
              <a:rPr lang="en-US" altLang="sv-SE" sz="1800"/>
              <a:t>FROM Person</a:t>
            </a:r>
            <a:endParaRPr lang="en-US" altLang="sv-SE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6C63EC7-2B14-4E1C-9AB2-F543CC83F5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XMLGROUP 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2DF50D89-E4C2-41FD-89D7-88AB268CF5E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00025" y="1000125"/>
            <a:ext cx="921067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Returns many rows as one XML document</a:t>
            </a:r>
          </a:p>
          <a:p>
            <a:pPr lvl="1"/>
            <a:r>
              <a:rPr lang="en-US" altLang="sv-SE"/>
              <a:t>Aggregate function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XMLGROUP(name, yearofbirth, pid)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r>
              <a:rPr lang="en-US" altLang="sv-SE" sz="1600"/>
              <a:t>	&lt;rowset&gt;</a:t>
            </a:r>
            <a:br>
              <a:rPr lang="en-US" altLang="sv-SE" sz="1600"/>
            </a:br>
            <a:r>
              <a:rPr lang="en-US" altLang="sv-SE" sz="1600"/>
              <a:t>   &lt;row&gt;</a:t>
            </a:r>
            <a:br>
              <a:rPr lang="en-US" altLang="sv-SE" sz="1600"/>
            </a:br>
            <a:r>
              <a:rPr lang="en-US" altLang="sv-SE" sz="1600"/>
              <a:t>      &lt;NAME&gt;John Higgins&lt;/NAME&gt;</a:t>
            </a:r>
            <a:br>
              <a:rPr lang="en-US" altLang="sv-SE" sz="1600"/>
            </a:br>
            <a:r>
              <a:rPr lang="en-US" altLang="sv-SE" sz="1600"/>
              <a:t>      &lt;YEAROFBIRTH&gt;1975&lt;/YEAROFBIRTH&gt;</a:t>
            </a:r>
            <a:br>
              <a:rPr lang="en-US" altLang="sv-SE" sz="1600"/>
            </a:br>
            <a:r>
              <a:rPr lang="en-US" altLang="sv-SE" sz="1600"/>
              <a:t>      &lt;PID&gt;1&lt;/PID&gt;</a:t>
            </a:r>
            <a:br>
              <a:rPr lang="en-US" altLang="sv-SE" sz="1600"/>
            </a:br>
            <a:r>
              <a:rPr lang="en-US" altLang="sv-SE" sz="1600"/>
              <a:t>   &lt;/row&gt;</a:t>
            </a:r>
            <a:br>
              <a:rPr lang="en-US" altLang="sv-SE" sz="1600"/>
            </a:br>
            <a:r>
              <a:rPr lang="en-US" altLang="sv-SE" sz="1600"/>
              <a:t>   &lt;row&gt;</a:t>
            </a:r>
            <a:br>
              <a:rPr lang="en-US" altLang="sv-SE" sz="1600"/>
            </a:br>
            <a:r>
              <a:rPr lang="en-US" altLang="sv-SE" sz="1600"/>
              <a:t>      &lt;NAME&gt;Stephen Hendry&lt;/NAME&gt;</a:t>
            </a:r>
            <a:br>
              <a:rPr lang="en-US" altLang="sv-SE" sz="1600"/>
            </a:br>
            <a:r>
              <a:rPr lang="en-US" altLang="sv-SE" sz="1600"/>
              <a:t>      &lt;YEAROFBIRTH&gt;1973&lt;/YEAROFBIRTH&gt;</a:t>
            </a:r>
            <a:br>
              <a:rPr lang="en-US" altLang="sv-SE" sz="1600"/>
            </a:br>
            <a:r>
              <a:rPr lang="en-US" altLang="sv-SE" sz="1600"/>
              <a:t>      &lt;PID&gt;2&lt;/PID&gt;</a:t>
            </a:r>
            <a:br>
              <a:rPr lang="en-US" altLang="sv-SE" sz="1600"/>
            </a:br>
            <a:r>
              <a:rPr lang="en-US" altLang="sv-SE" sz="1600"/>
              <a:t>   &lt;/row&gt;</a:t>
            </a:r>
            <a:br>
              <a:rPr lang="en-US" altLang="sv-SE" sz="1600"/>
            </a:br>
            <a:r>
              <a:rPr lang="en-US" altLang="sv-SE" sz="1600"/>
              <a:t>   &lt;row&gt;</a:t>
            </a:r>
            <a:br>
              <a:rPr lang="en-US" altLang="sv-SE" sz="1600"/>
            </a:br>
            <a:r>
              <a:rPr lang="en-US" altLang="sv-SE" sz="1600"/>
              <a:t>      &lt;NAME&gt;Matthew Stevens&lt;/NAME&gt;</a:t>
            </a:r>
            <a:br>
              <a:rPr lang="en-US" altLang="sv-SE" sz="1600"/>
            </a:br>
            <a:r>
              <a:rPr lang="en-US" altLang="sv-SE" sz="1600"/>
              <a:t>      &lt;YEAROFBIRTH&gt;1982&lt;/YEAROFBIRTH&gt;</a:t>
            </a:r>
            <a:br>
              <a:rPr lang="en-US" altLang="sv-SE" sz="1600"/>
            </a:br>
            <a:r>
              <a:rPr lang="en-US" altLang="sv-SE" sz="1600"/>
              <a:t>      &lt;PID&gt;3&lt;/PID&gt;</a:t>
            </a:r>
            <a:br>
              <a:rPr lang="en-US" altLang="sv-SE" sz="1600"/>
            </a:br>
            <a:r>
              <a:rPr lang="en-US" altLang="sv-SE" sz="1600"/>
              <a:t>   &lt;/row&gt;</a:t>
            </a:r>
            <a:br>
              <a:rPr lang="en-US" altLang="sv-SE" sz="1600"/>
            </a:br>
            <a:r>
              <a:rPr lang="en-US" altLang="sv-SE" sz="1600"/>
              <a:t>   …</a:t>
            </a:r>
          </a:p>
          <a:p>
            <a:pPr>
              <a:buFontTx/>
              <a:buNone/>
            </a:pPr>
            <a:r>
              <a:rPr lang="en-US" altLang="sv-SE" sz="1600"/>
              <a:t>	&lt;/rowset&gt;</a:t>
            </a:r>
            <a:endParaRPr lang="en-US" altLang="sv-S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32615829-53F2-46AB-A1C0-B2F3105E94A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84350" y="142875"/>
            <a:ext cx="8121650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XMLGROUP - element names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66A95E82-D00D-4D92-9C82-913A928B9D4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9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Offers configuration of element names</a:t>
            </a:r>
          </a:p>
          <a:p>
            <a:pPr>
              <a:buFontTx/>
              <a:buNone/>
            </a:pPr>
            <a:r>
              <a:rPr lang="en-US" altLang="sv-SE" sz="2000"/>
              <a:t>	SELECT XMLGROUP(name AS "FullName", yearofbirth AS "YoB", </a:t>
            </a:r>
            <a:br>
              <a:rPr lang="en-US" altLang="sv-SE" sz="2000"/>
            </a:br>
            <a:r>
              <a:rPr lang="en-US" altLang="sv-SE" sz="2000"/>
              <a:t>		pid AS ID OPTION ROOT "Everyone" ROW "Someone")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r>
              <a:rPr lang="en-US" altLang="sv-SE" sz="1600"/>
              <a:t>	</a:t>
            </a:r>
            <a:br>
              <a:rPr lang="en-US" altLang="sv-SE" sz="1600"/>
            </a:br>
            <a:r>
              <a:rPr lang="en-US" altLang="sv-SE" sz="1600"/>
              <a:t>&lt;Everyone&gt;</a:t>
            </a:r>
            <a:br>
              <a:rPr lang="en-US" altLang="sv-SE" sz="1600"/>
            </a:br>
            <a:r>
              <a:rPr lang="en-US" altLang="sv-SE" sz="1600"/>
              <a:t>   &lt;Someone&gt;</a:t>
            </a:r>
            <a:br>
              <a:rPr lang="en-US" altLang="sv-SE" sz="1600"/>
            </a:br>
            <a:r>
              <a:rPr lang="en-US" altLang="sv-SE" sz="1600"/>
              <a:t>      &lt;FullName&gt;John Higgins&lt;/FullName&gt;</a:t>
            </a:r>
            <a:br>
              <a:rPr lang="en-US" altLang="sv-SE" sz="1600"/>
            </a:br>
            <a:r>
              <a:rPr lang="en-US" altLang="sv-SE" sz="1600"/>
              <a:t>      &lt;YoB&gt;1975&lt;/YoB&gt;</a:t>
            </a:r>
            <a:br>
              <a:rPr lang="en-US" altLang="sv-SE" sz="1600"/>
            </a:br>
            <a:r>
              <a:rPr lang="en-US" altLang="sv-SE" sz="1600"/>
              <a:t>      &lt;ID&gt;1&lt;/ID&gt;</a:t>
            </a:r>
            <a:br>
              <a:rPr lang="en-US" altLang="sv-SE" sz="1600"/>
            </a:br>
            <a:r>
              <a:rPr lang="en-US" altLang="sv-SE" sz="1600"/>
              <a:t>   &lt;/Someone&gt;</a:t>
            </a:r>
            <a:br>
              <a:rPr lang="en-US" altLang="sv-SE" sz="1600"/>
            </a:br>
            <a:r>
              <a:rPr lang="en-US" altLang="sv-SE" sz="1600"/>
              <a:t>   &lt;Someone&gt;</a:t>
            </a:r>
            <a:br>
              <a:rPr lang="en-US" altLang="sv-SE" sz="1600"/>
            </a:br>
            <a:r>
              <a:rPr lang="en-US" altLang="sv-SE" sz="1600"/>
              <a:t>      &lt;FullName&gt;Stephen Hendry&lt;/FullName&gt;</a:t>
            </a:r>
            <a:br>
              <a:rPr lang="en-US" altLang="sv-SE" sz="1600"/>
            </a:br>
            <a:r>
              <a:rPr lang="en-US" altLang="sv-SE" sz="1600"/>
              <a:t>      &lt;YoB&gt;1973&lt;/YoB&gt;</a:t>
            </a:r>
            <a:br>
              <a:rPr lang="en-US" altLang="sv-SE" sz="1600"/>
            </a:br>
            <a:r>
              <a:rPr lang="en-US" altLang="sv-SE" sz="1600"/>
              <a:t>      &lt;ID&gt;2&lt;/ID&gt;</a:t>
            </a:r>
            <a:br>
              <a:rPr lang="en-US" altLang="sv-SE" sz="1600"/>
            </a:br>
            <a:r>
              <a:rPr lang="en-US" altLang="sv-SE" sz="1600"/>
              <a:t>   &lt;/Someone&gt;</a:t>
            </a:r>
            <a:br>
              <a:rPr lang="en-US" altLang="sv-SE" sz="1600"/>
            </a:br>
            <a:r>
              <a:rPr lang="en-US" altLang="sv-SE" sz="1600"/>
              <a:t>   &lt;Someone&gt;</a:t>
            </a:r>
            <a:br>
              <a:rPr lang="en-US" altLang="sv-SE" sz="1600"/>
            </a:br>
            <a:r>
              <a:rPr lang="en-US" altLang="sv-SE" sz="1600"/>
              <a:t>      &lt;FullName&gt;Matthew Stevens&lt;/FullName&gt;</a:t>
            </a:r>
            <a:br>
              <a:rPr lang="en-US" altLang="sv-SE" sz="1600"/>
            </a:br>
            <a:r>
              <a:rPr lang="en-US" altLang="sv-SE" sz="1600"/>
              <a:t>      &lt;YoB&gt;1982&lt;/YoB&gt;</a:t>
            </a:r>
            <a:br>
              <a:rPr lang="en-US" altLang="sv-SE" sz="1600"/>
            </a:br>
            <a:r>
              <a:rPr lang="en-US" altLang="sv-SE" sz="1600"/>
              <a:t>      &lt;ID&gt;3&lt;/ID&gt;</a:t>
            </a:r>
            <a:br>
              <a:rPr lang="en-US" altLang="sv-SE" sz="1600"/>
            </a:br>
            <a:r>
              <a:rPr lang="en-US" altLang="sv-SE" sz="1600"/>
              <a:t>   &lt;/Someone&gt;</a:t>
            </a:r>
            <a:br>
              <a:rPr lang="en-US" altLang="sv-SE" sz="1600"/>
            </a:br>
            <a:r>
              <a:rPr lang="en-US" altLang="sv-SE" sz="1600"/>
              <a:t>   …</a:t>
            </a:r>
            <a:br>
              <a:rPr lang="en-US" altLang="sv-SE" sz="1600"/>
            </a:br>
            <a:r>
              <a:rPr lang="en-US" altLang="sv-SE" sz="1600"/>
              <a:t>&lt;/Everyone&gt;</a:t>
            </a:r>
          </a:p>
          <a:p>
            <a:pPr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870B74C-0CD6-4C3E-8A62-523BD7F26F3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XMLGROUP - attributes 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1AB7040B-0C90-41BB-909E-8604B720A83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8958263" cy="5834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Possible to request attributes instead of elements</a:t>
            </a:r>
            <a:br>
              <a:rPr lang="en-US" altLang="sv-SE"/>
            </a:br>
            <a:endParaRPr lang="en-US" altLang="sv-SE"/>
          </a:p>
          <a:p>
            <a:pPr>
              <a:buFontTx/>
              <a:buNone/>
            </a:pPr>
            <a:r>
              <a:rPr lang="en-US" altLang="sv-SE" sz="2000"/>
              <a:t>	SELECT XMLGROUP(name AS "FullName", yearofbirth AS "YoB", </a:t>
            </a:r>
            <a:br>
              <a:rPr lang="en-US" altLang="sv-SE" sz="2000"/>
            </a:br>
            <a:r>
              <a:rPr lang="en-US" altLang="sv-SE" sz="2000"/>
              <a:t>			pid AS ID OPTION AS ATTRIBUTES </a:t>
            </a:r>
            <a:br>
              <a:rPr lang="en-US" altLang="sv-SE" sz="2000"/>
            </a:br>
            <a:r>
              <a:rPr lang="en-US" altLang="sv-SE" sz="2000"/>
              <a:t>			ROOT "Everyone" ROW "Someone") </a:t>
            </a:r>
            <a:br>
              <a:rPr lang="en-US" altLang="sv-SE" sz="2000"/>
            </a:br>
            <a:r>
              <a:rPr lang="en-US" altLang="sv-SE" sz="2000"/>
              <a:t>FROM Person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1600"/>
              <a:t>	&lt;Everyone&gt;</a:t>
            </a:r>
            <a:br>
              <a:rPr lang="en-US" altLang="sv-SE" sz="1600"/>
            </a:br>
            <a:r>
              <a:rPr lang="en-US" altLang="sv-SE" sz="1600"/>
              <a:t>   &lt;Someone FullName="John Higgins" ID="1" YoB="1975"/&gt;</a:t>
            </a:r>
            <a:br>
              <a:rPr lang="en-US" altLang="sv-SE" sz="1600"/>
            </a:br>
            <a:r>
              <a:rPr lang="en-US" altLang="sv-SE" sz="1600"/>
              <a:t>   &lt;Someone FullName="Stephen Hendry" ID="2" YoB="1973"/&gt;</a:t>
            </a:r>
            <a:br>
              <a:rPr lang="en-US" altLang="sv-SE" sz="1600"/>
            </a:br>
            <a:r>
              <a:rPr lang="en-US" altLang="sv-SE" sz="1600"/>
              <a:t>   &lt;Someone FullName="Matthew Stevens" ID="3" YoB="1982"/&gt;</a:t>
            </a:r>
            <a:br>
              <a:rPr lang="en-US" altLang="sv-SE" sz="1600"/>
            </a:br>
            <a:r>
              <a:rPr lang="en-US" altLang="sv-SE" sz="1600"/>
              <a:t>   &lt;Someone FullName="Ronnie O'Sullivan" ID="4" YoB="1980"/&gt;</a:t>
            </a:r>
            <a:br>
              <a:rPr lang="en-US" altLang="sv-SE" sz="1600"/>
            </a:br>
            <a:r>
              <a:rPr lang="en-US" altLang="sv-SE" sz="1600"/>
              <a:t>   &lt;Someone FullName="Ken Doherty" ID="5" YoB="1974"/&gt;</a:t>
            </a:r>
            <a:br>
              <a:rPr lang="en-US" altLang="sv-SE" sz="1600"/>
            </a:br>
            <a:r>
              <a:rPr lang="en-US" altLang="sv-SE" sz="1600"/>
              <a:t>   &lt;Someone FullName="Steve Davis" ID="6" YoB="1960"/&gt;</a:t>
            </a:r>
            <a:br>
              <a:rPr lang="en-US" altLang="sv-SE" sz="1600"/>
            </a:br>
            <a:r>
              <a:rPr lang="en-US" altLang="sv-SE" sz="1600"/>
              <a:t>   &lt;Someone FullName="Paul Hunter" ID="7" YoB="1983"/&gt;</a:t>
            </a:r>
            <a:br>
              <a:rPr lang="en-US" altLang="sv-SE" sz="1600"/>
            </a:br>
            <a:r>
              <a:rPr lang="en-US" altLang="sv-SE" sz="1600"/>
              <a:t>   &lt;Someone FullName="Neil Robertson" ID="8" YoB="1982"/&gt;</a:t>
            </a:r>
            <a:br>
              <a:rPr lang="en-US" altLang="sv-SE" sz="1600"/>
            </a:br>
            <a:r>
              <a:rPr lang="en-US" altLang="sv-SE" sz="1600"/>
              <a:t>&lt;/Everyone&gt;</a:t>
            </a:r>
            <a:br>
              <a:rPr lang="en-US" altLang="sv-SE" sz="1600"/>
            </a:br>
            <a:endParaRPr lang="en-US" altLang="sv-SE" sz="1600"/>
          </a:p>
          <a:p>
            <a:pPr>
              <a:buFontTx/>
              <a:buNone/>
            </a:pPr>
            <a:r>
              <a:rPr lang="en-US" altLang="sv-SE" sz="1600"/>
              <a:t>	SELECT XMLELEMENT(NAME "Everyone", </a:t>
            </a:r>
            <a:br>
              <a:rPr lang="en-US" altLang="sv-SE" sz="1600"/>
            </a:br>
            <a:r>
              <a:rPr lang="en-US" altLang="sv-SE" sz="1600"/>
              <a:t>		XMLAGG(XMLROW(name AS "FullName", yearofbirth AS "YoB", 						pid AS ID OPTION ROW "Someone" AS ATTRIBUTES))) </a:t>
            </a:r>
            <a:br>
              <a:rPr lang="en-US" altLang="sv-SE" sz="1600"/>
            </a:br>
            <a:r>
              <a:rPr lang="en-US" altLang="sv-SE" sz="1600"/>
              <a:t>FROM Person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FE6271CD-322D-4448-BEDD-76537551CCC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XSLTRANSFORM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58F3E8C-79D2-49CC-844B-C99571AF0DD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Transforms an XML document according to an XSLT document (XSLT 1.0)</a:t>
            </a:r>
          </a:p>
          <a:p>
            <a:pPr lvl="1"/>
            <a:r>
              <a:rPr lang="en-US" altLang="sv-SE"/>
              <a:t>XSLTRANSFORM(XML-value USING XSLT-value)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 sz="1600"/>
              <a:t>&lt;xsl:transform version="1.0" xmlns:xsl="http://www.w3.org/1999/XSL/Transform"&gt;</a:t>
            </a:r>
          </a:p>
          <a:p>
            <a:pPr>
              <a:buFontTx/>
              <a:buNone/>
            </a:pPr>
            <a:r>
              <a:rPr lang="en-US" altLang="sv-SE" sz="1600"/>
              <a:t>	&lt;xsl:output method="xml" /&gt;</a:t>
            </a:r>
          </a:p>
          <a:p>
            <a:pPr>
              <a:buFontTx/>
              <a:buNone/>
            </a:pPr>
            <a:r>
              <a:rPr lang="en-US" altLang="sv-SE" sz="1600"/>
              <a:t>	&lt;xsl:template match="/"&gt;</a:t>
            </a:r>
          </a:p>
          <a:p>
            <a:pPr>
              <a:buFontTx/>
              <a:buNone/>
            </a:pPr>
            <a:r>
              <a:rPr lang="en-US" altLang="sv-SE" sz="1600"/>
              <a:t>		&lt;xsl:element name="Employers"&gt;</a:t>
            </a:r>
          </a:p>
          <a:p>
            <a:pPr>
              <a:buFontTx/>
              <a:buNone/>
            </a:pPr>
            <a:r>
              <a:rPr lang="en-US" altLang="sv-SE" sz="1600"/>
              <a:t>			&lt;xsl:apply-templates select="//@employer"  /&gt;</a:t>
            </a:r>
          </a:p>
          <a:p>
            <a:pPr>
              <a:buFontTx/>
              <a:buNone/>
            </a:pPr>
            <a:r>
              <a:rPr lang="en-US" altLang="sv-SE" sz="1600"/>
              <a:t>		&lt;/xsl:element&gt;</a:t>
            </a:r>
          </a:p>
          <a:p>
            <a:pPr>
              <a:buFontTx/>
              <a:buNone/>
            </a:pPr>
            <a:r>
              <a:rPr lang="en-US" altLang="sv-SE" sz="1600"/>
              <a:t>	&lt;/xsl:template&gt;</a:t>
            </a:r>
          </a:p>
          <a:p>
            <a:pPr>
              <a:buFontTx/>
              <a:buNone/>
            </a:pPr>
            <a:r>
              <a:rPr lang="en-US" altLang="sv-SE" sz="1600"/>
              <a:t>	&lt;xsl:template match="@employer"&gt;</a:t>
            </a:r>
          </a:p>
          <a:p>
            <a:pPr>
              <a:buFontTx/>
              <a:buNone/>
            </a:pPr>
            <a:r>
              <a:rPr lang="en-US" altLang="sv-SE" sz="1600"/>
              <a:t>		&lt;xsl:element name="Employer"&gt;</a:t>
            </a:r>
          </a:p>
          <a:p>
            <a:pPr>
              <a:buFontTx/>
              <a:buNone/>
            </a:pPr>
            <a:r>
              <a:rPr lang="en-US" altLang="sv-SE" sz="1600"/>
              <a:t>			&lt;xsl:value-of select="."/&gt; </a:t>
            </a:r>
          </a:p>
          <a:p>
            <a:pPr>
              <a:buFontTx/>
              <a:buNone/>
            </a:pPr>
            <a:r>
              <a:rPr lang="en-US" altLang="sv-SE" sz="1600"/>
              <a:t>		&lt;/xsl:element&gt;</a:t>
            </a:r>
          </a:p>
          <a:p>
            <a:pPr>
              <a:buFontTx/>
              <a:buNone/>
            </a:pPr>
            <a:r>
              <a:rPr lang="en-US" altLang="sv-SE" sz="1600"/>
              <a:t>	&lt;/xsl:template&gt;</a:t>
            </a:r>
          </a:p>
          <a:p>
            <a:pPr>
              <a:buFontTx/>
              <a:buNone/>
            </a:pPr>
            <a:r>
              <a:rPr lang="en-US" altLang="sv-SE" sz="1600"/>
              <a:t>&lt;/xsl:transform&gt;</a:t>
            </a:r>
          </a:p>
          <a:p>
            <a:pPr>
              <a:buFontTx/>
              <a:buNone/>
            </a:pPr>
            <a:endParaRPr lang="en-US" altLang="sv-S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E9CCD67-A03D-4F81-AAA4-650B32C7C68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XSLTRANSFORM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C8163A81-47B4-412D-8F1D-732743C8F54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9324975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SELECT XSLTRANSFORM(employments USING </a:t>
            </a:r>
            <a:br>
              <a:rPr lang="en-US" altLang="sv-SE" sz="1800" dirty="0"/>
            </a:br>
            <a:r>
              <a:rPr lang="en-US" altLang="sv-SE" sz="1800" dirty="0"/>
              <a:t>'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version="1.0" 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xmlns:xsl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="http://www.w3.org/1999/XSL/Transform"&gt;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xsl:output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method="xml"/&gt;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match="/"&gt;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name="Employers"&gt;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xsl:apply-templates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select="//@employer"/&gt;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match="@employer"&gt;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xsl:value-of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select="."/&gt; 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r>
              <a:rPr lang="en-US" altLang="sv-SE" sz="1800" dirty="0"/>
              <a:t>')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FROM Person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WHERE name = 'Stephen Hendry'</a:t>
            </a:r>
            <a:br>
              <a:rPr lang="en-US" altLang="sv-SE" sz="1800" dirty="0"/>
            </a:br>
            <a:br>
              <a:rPr lang="en-US" altLang="sv-SE" sz="1800" dirty="0"/>
            </a:br>
            <a:r>
              <a:rPr lang="en-US" altLang="sv-SE" sz="1800" dirty="0"/>
              <a:t>&lt;Employers&gt;</a:t>
            </a:r>
            <a:br>
              <a:rPr lang="en-US" altLang="sv-SE" sz="1800" dirty="0"/>
            </a:br>
            <a:r>
              <a:rPr lang="en-US" altLang="sv-SE" sz="1800" dirty="0"/>
              <a:t>	&lt;Employer&gt;ABB&lt;/Employer&gt;</a:t>
            </a:r>
            <a:br>
              <a:rPr lang="en-US" altLang="sv-SE" sz="1800" dirty="0"/>
            </a:br>
            <a:r>
              <a:rPr lang="en-US" altLang="sv-SE" sz="1800" dirty="0"/>
              <a:t>	&lt;Employer&gt;UPC&lt;/Employer&gt;</a:t>
            </a:r>
            <a:br>
              <a:rPr lang="en-US" altLang="sv-SE" sz="1800" dirty="0"/>
            </a:br>
            <a:r>
              <a:rPr lang="en-US" altLang="sv-SE" sz="1800" dirty="0"/>
              <a:t>	&lt;Employer&gt;ABB&lt;/Employer&gt;</a:t>
            </a:r>
            <a:br>
              <a:rPr lang="en-US" altLang="sv-SE" sz="1800" dirty="0"/>
            </a:br>
            <a:r>
              <a:rPr lang="en-US" altLang="sv-SE" sz="1800" dirty="0"/>
              <a:t>&lt;/Employers&gt;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9F6068B-191C-4D2F-889B-FF86B1DBF2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XSLTRANSFORM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3B9F7666-0294-4EB5-9A65-F8EB3F6EBFA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9324975" cy="58340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CREATE TABLE </a:t>
            </a:r>
            <a:r>
              <a:rPr lang="en-US" altLang="sv-SE" sz="1800" dirty="0" err="1"/>
              <a:t>xslt</a:t>
            </a:r>
            <a:r>
              <a:rPr lang="en-US" altLang="sv-SE" sz="1800" dirty="0"/>
              <a:t> (name VARCHAR(15) NOT NULL PRIMARY KEY, </a:t>
            </a:r>
            <a:br>
              <a:rPr lang="en-US" altLang="sv-SE" sz="1800" dirty="0"/>
            </a:br>
            <a:r>
              <a:rPr lang="en-US" altLang="sv-SE" sz="1800" dirty="0"/>
              <a:t>						value XML NOT NULL)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INSERT INTO </a:t>
            </a:r>
            <a:r>
              <a:rPr lang="en-US" altLang="sv-SE" sz="1800" dirty="0" err="1"/>
              <a:t>xslt</a:t>
            </a:r>
            <a:r>
              <a:rPr lang="en-US" altLang="sv-SE" sz="1800" dirty="0"/>
              <a:t> VALUES </a:t>
            </a:r>
            <a:br>
              <a:rPr lang="en-US" altLang="sv-SE" sz="1800" dirty="0"/>
            </a:br>
            <a:r>
              <a:rPr lang="en-US" altLang="sv-SE" sz="1800" dirty="0"/>
              <a:t>('employers', </a:t>
            </a:r>
            <a:br>
              <a:rPr lang="en-US" altLang="sv-SE" sz="1800" dirty="0"/>
            </a:br>
            <a:r>
              <a:rPr lang="en-US" altLang="sv-SE" sz="1800" dirty="0"/>
              <a:t>'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version="1.0" 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xmlns:xsl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="http://www.w3.org/1999/XSL/Transform"&gt;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xsl:output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method="xml"/&gt;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match="/"&gt;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name="Employers"&gt;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xsl:apply-templates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select="//@employer"/&gt;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match="@employer"&gt;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name="Employer"&gt;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	&lt;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xsl:value-of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 select="."/&gt; 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xsl:element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	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xsl:template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b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&lt;/</a:t>
            </a:r>
            <a:r>
              <a:rPr lang="en-US" altLang="sv-SE" sz="1800" dirty="0" err="1">
                <a:solidFill>
                  <a:schemeClr val="bg2">
                    <a:lumMod val="50000"/>
                  </a:schemeClr>
                </a:solidFill>
              </a:rPr>
              <a:t>xsl:transform</a:t>
            </a:r>
            <a:r>
              <a:rPr lang="en-US" altLang="sv-SE" sz="1800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r>
              <a:rPr lang="en-US" altLang="sv-SE" sz="1800" dirty="0"/>
              <a:t>')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SELECT XSLTRANSFORM(employments USING </a:t>
            </a:r>
            <a:r>
              <a:rPr lang="en-US" altLang="sv-SE" sz="1800" dirty="0" err="1"/>
              <a:t>xslt.value</a:t>
            </a:r>
            <a:r>
              <a:rPr lang="en-US" altLang="sv-SE" sz="1800" dirty="0"/>
              <a:t>)</a:t>
            </a:r>
            <a:br>
              <a:rPr lang="en-US" altLang="sv-SE" sz="1800" dirty="0"/>
            </a:br>
            <a:r>
              <a:rPr lang="en-US" altLang="sv-SE" sz="1800" dirty="0"/>
              <a:t>FROM Person, </a:t>
            </a:r>
            <a:r>
              <a:rPr lang="en-US" altLang="sv-SE" sz="1800" dirty="0" err="1"/>
              <a:t>xslt</a:t>
            </a:r>
            <a:br>
              <a:rPr lang="en-US" altLang="sv-SE" sz="1800" dirty="0"/>
            </a:br>
            <a:r>
              <a:rPr lang="en-US" altLang="sv-SE" sz="1800" dirty="0"/>
              <a:t>WHERE Person.name = 'Stephen Hendry' AND xslt.name = 'employers'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6B318E2-BF7F-4350-AFFD-8E76DF3DFD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XMLCAST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3FBE4025-8BC1-4FA2-8E5E-7812720FE76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08050"/>
            <a:ext cx="9490075" cy="58340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357188">
              <a:defRPr/>
            </a:pPr>
            <a:r>
              <a:rPr lang="en-US" altLang="sv-SE" sz="1800" dirty="0"/>
              <a:t>Converts between XML and other data types</a:t>
            </a:r>
          </a:p>
          <a:p>
            <a:pPr defTabSz="357188">
              <a:defRPr/>
            </a:pPr>
            <a:r>
              <a:rPr lang="en-US" altLang="sv-SE" sz="1800" dirty="0"/>
              <a:t>Requires a value or a node</a:t>
            </a:r>
          </a:p>
          <a:p>
            <a:pPr defTabSz="357188"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name, XMLCAST(XMLQUERY('count( $EMPLOYMENTS//employment)') AS INT)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name, XMLCAST(</a:t>
            </a:r>
            <a:br>
              <a:rPr lang="en-US" altLang="sv-SE" sz="1700" dirty="0"/>
            </a:br>
            <a:r>
              <a:rPr lang="en-US" altLang="sv-SE" sz="1700" dirty="0"/>
              <a:t>XMLQUERY('($EMPLOYMENTS//@employer[not(../@enddate)])[1]') AS VARCHAR(50))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7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name, XMLCAST(XMLQUERY(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'string-join($EMPLOYMENTS//@employer[not(../@enddate)], ", ")') AS VARCHAR(50))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7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SELECT XMLCAST(name AS XML) </a:t>
            </a:r>
          </a:p>
          <a:p>
            <a:pPr marL="0" indent="0" defTabSz="357188">
              <a:buFontTx/>
              <a:buNone/>
              <a:defRPr/>
            </a:pPr>
            <a:r>
              <a:rPr lang="en-US" altLang="sv-SE" sz="1700" dirty="0"/>
              <a:t>FROM Person</a:t>
            </a:r>
          </a:p>
          <a:p>
            <a:pPr marL="0" indent="0" defTabSz="357188">
              <a:buFontTx/>
              <a:buNone/>
              <a:defRPr/>
            </a:pPr>
            <a:endParaRPr lang="en-US" altLang="sv-SE" sz="1800" dirty="0"/>
          </a:p>
          <a:p>
            <a:pPr marL="0" indent="0" defTabSz="357188">
              <a:buFontTx/>
              <a:buNone/>
              <a:defRPr/>
            </a:pPr>
            <a:r>
              <a:rPr lang="en-US" altLang="sv-SE" sz="1800" dirty="0"/>
              <a:t>May behave weirdly when converting sequences from XML to something else.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F58ECFD-8DEC-48E7-BA09-107703EA57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960D56EB-42D4-45D4-BDAA-BE9C044CD10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3050" y="765175"/>
            <a:ext cx="9504363" cy="602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Support for XQuery</a:t>
            </a:r>
          </a:p>
          <a:p>
            <a:pPr lvl="1"/>
            <a:r>
              <a:rPr lang="en-US" altLang="sv-SE"/>
              <a:t>XQuery statements after the keyword XQUERY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XQUERY</a:t>
            </a:r>
            <a:br>
              <a:rPr lang="en-US" altLang="sv-SE" sz="2000"/>
            </a:br>
            <a:r>
              <a:rPr lang="en-US" altLang="sv-SE" sz="2000"/>
              <a:t>for $a in (1,2,3)</a:t>
            </a:r>
            <a:br>
              <a:rPr lang="en-US" altLang="sv-SE" sz="2000"/>
            </a:br>
            <a:r>
              <a:rPr lang="en-US" altLang="sv-SE" sz="2000"/>
              <a:t>return element Number {$a}</a:t>
            </a:r>
          </a:p>
          <a:p>
            <a:pPr>
              <a:buFontTx/>
              <a:buNone/>
            </a:pPr>
            <a:endParaRPr lang="en-US" altLang="sv-SE" sz="2000"/>
          </a:p>
          <a:p>
            <a:pPr>
              <a:buFontTx/>
              <a:buNone/>
            </a:pPr>
            <a:r>
              <a:rPr lang="en-US" altLang="sv-SE" sz="2000"/>
              <a:t>	Three rows in the result:</a:t>
            </a:r>
            <a:br>
              <a:rPr lang="en-US" altLang="sv-SE" sz="2000"/>
            </a:br>
            <a:r>
              <a:rPr lang="en-US" altLang="sv-SE" sz="2000"/>
              <a:t>&lt;Number&gt;1&lt;/Number&gt;</a:t>
            </a:r>
            <a:br>
              <a:rPr lang="en-US" altLang="sv-SE" sz="2000"/>
            </a:br>
            <a:r>
              <a:rPr lang="en-US" altLang="sv-SE" sz="2000"/>
              <a:t>&lt;Number&gt;2&lt;/Number&gt;</a:t>
            </a:r>
            <a:br>
              <a:rPr lang="en-US" altLang="sv-SE" sz="2000"/>
            </a:br>
            <a:r>
              <a:rPr lang="en-US" altLang="sv-SE" sz="2000"/>
              <a:t>&lt;Number&gt;3&lt;/Number&gt;</a:t>
            </a:r>
          </a:p>
          <a:p>
            <a:pPr>
              <a:buFontTx/>
              <a:buNone/>
            </a:pPr>
            <a:br>
              <a:rPr lang="en-US" altLang="sv-SE" sz="2000"/>
            </a:br>
            <a:r>
              <a:rPr lang="en-US" altLang="sv-SE" sz="2000"/>
              <a:t>XQUERY</a:t>
            </a:r>
            <a:br>
              <a:rPr lang="en-US" altLang="sv-SE" sz="2000"/>
            </a:br>
            <a:r>
              <a:rPr lang="en-US" altLang="sv-SE" sz="2000"/>
              <a:t>element Result  {for $a in (1,2,3) </a:t>
            </a:r>
            <a:br>
              <a:rPr lang="en-US" altLang="sv-SE" sz="2000"/>
            </a:br>
            <a:r>
              <a:rPr lang="en-US" altLang="sv-SE" sz="2000"/>
              <a:t>			return element Number {$a}}</a:t>
            </a:r>
          </a:p>
          <a:p>
            <a:pPr>
              <a:buFontTx/>
              <a:buNone/>
            </a:pPr>
            <a:br>
              <a:rPr lang="en-US" altLang="sv-SE" sz="2000"/>
            </a:br>
            <a:r>
              <a:rPr lang="en-US" altLang="sv-SE" sz="2000"/>
              <a:t>&lt;Result&gt;</a:t>
            </a:r>
            <a:br>
              <a:rPr lang="en-US" altLang="sv-SE" sz="2000"/>
            </a:br>
            <a:r>
              <a:rPr lang="en-US" altLang="sv-SE" sz="2000"/>
              <a:t>  &lt;Number&gt;1&lt;/Number&gt;&lt;Number&gt;2&lt;/Number&gt;&lt;Number&gt;3&lt;/Number&gt;</a:t>
            </a:r>
            <a:br>
              <a:rPr lang="en-US" altLang="sv-SE" sz="2000"/>
            </a:br>
            <a:r>
              <a:rPr lang="en-US" altLang="sv-SE" sz="2000"/>
              <a:t>&lt;/Result&gt;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AB92B91-E517-4ED6-ACBC-C71CDFD5600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sqlquery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F0FB96DE-5A48-4731-B789-9E2004176A1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715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XQuery function for SQL inside XQuery</a:t>
            </a:r>
          </a:p>
          <a:p>
            <a:pPr lvl="1">
              <a:defRPr/>
            </a:pPr>
            <a:r>
              <a:rPr lang="en-US" altLang="sv-SE" dirty="0"/>
              <a:t>db2-fn:sqlquery</a:t>
            </a:r>
          </a:p>
          <a:p>
            <a:pPr lvl="2">
              <a:defRPr/>
            </a:pPr>
            <a:r>
              <a:rPr lang="en-US" altLang="sv-SE" dirty="0"/>
              <a:t>supports parameters</a:t>
            </a:r>
          </a:p>
          <a:p>
            <a:pPr lvl="1">
              <a:defRPr/>
            </a:pPr>
            <a:r>
              <a:rPr lang="en-US" altLang="sv-SE" dirty="0"/>
              <a:t>The result is a sequence in the XQuery context</a:t>
            </a:r>
          </a:p>
          <a:p>
            <a:pPr lvl="1">
              <a:defRPr/>
            </a:pPr>
            <a:r>
              <a:rPr lang="en-US" altLang="sv-SE" dirty="0"/>
              <a:t>The SELECT statement must return one XML column</a:t>
            </a:r>
          </a:p>
          <a:p>
            <a:pPr>
              <a:buFontTx/>
              <a:buNone/>
              <a:defRPr/>
            </a:pPr>
            <a:r>
              <a:rPr lang="en-US" altLang="sv-SE" dirty="0"/>
              <a:t>	</a:t>
            </a:r>
            <a:br>
              <a:rPr lang="en-US" altLang="sv-SE" dirty="0"/>
            </a:br>
            <a:r>
              <a:rPr lang="en-US" altLang="sv-SE" sz="2400" dirty="0"/>
              <a:t>XQUERY </a:t>
            </a:r>
            <a:br>
              <a:rPr lang="en-US" altLang="sv-SE" sz="2400" dirty="0"/>
            </a:br>
            <a:r>
              <a:rPr lang="en-US" altLang="sv-SE" sz="2400" dirty="0"/>
              <a:t>for $a in distinct-values(db2-fn:sqlquery("</a:t>
            </a:r>
            <a:r>
              <a:rPr lang="en-US" altLang="sv-SE" sz="2400" dirty="0">
                <a:solidFill>
                  <a:schemeClr val="accent1">
                    <a:lumMod val="75000"/>
                  </a:schemeClr>
                </a:solidFill>
              </a:rPr>
              <a:t>SELECT employments FROM Person</a:t>
            </a:r>
            <a:r>
              <a:rPr lang="en-US" altLang="sv-SE" sz="2400" dirty="0"/>
              <a:t>")//@employer)</a:t>
            </a:r>
            <a:br>
              <a:rPr lang="en-US" altLang="sv-SE" sz="2400" dirty="0"/>
            </a:br>
            <a:r>
              <a:rPr lang="en-US" altLang="sv-SE" sz="2400" dirty="0"/>
              <a:t>return element Company {$a}</a:t>
            </a:r>
          </a:p>
          <a:p>
            <a:pPr>
              <a:buFontTx/>
              <a:buNone/>
              <a:defRPr/>
            </a:pPr>
            <a:endParaRPr lang="en-US" altLang="sv-SE" sz="1200" dirty="0"/>
          </a:p>
          <a:p>
            <a:pPr>
              <a:buFontTx/>
              <a:buNone/>
              <a:defRPr/>
            </a:pPr>
            <a:r>
              <a:rPr lang="en-US" altLang="sv-SE" dirty="0"/>
              <a:t>	</a:t>
            </a:r>
            <a:r>
              <a:rPr lang="en-US" altLang="sv-SE" sz="2000" dirty="0"/>
              <a:t>&lt;Company&gt;ABB&lt;/Company&gt;</a:t>
            </a:r>
            <a:br>
              <a:rPr lang="en-US" altLang="sv-SE" sz="2000" dirty="0"/>
            </a:br>
            <a:r>
              <a:rPr lang="en-US" altLang="sv-SE" sz="2000" dirty="0"/>
              <a:t>&lt;Company&gt;UPC&lt;/Company&gt;</a:t>
            </a:r>
            <a:br>
              <a:rPr lang="en-US" altLang="sv-SE" sz="2000" dirty="0"/>
            </a:br>
            <a:r>
              <a:rPr lang="en-US" altLang="sv-SE" sz="2000" dirty="0"/>
              <a:t>&lt;Company&gt;LKP&lt;/Company&gt;</a:t>
            </a:r>
            <a:br>
              <a:rPr lang="en-US" altLang="sv-SE" sz="2000" dirty="0"/>
            </a:br>
            <a:r>
              <a:rPr lang="en-US" altLang="sv-SE" sz="2000" dirty="0"/>
              <a:t>&lt;Company&gt;STG&lt;/Company&gt;</a:t>
            </a:r>
            <a:br>
              <a:rPr lang="en-US" altLang="sv-SE" sz="2000" dirty="0"/>
            </a:br>
            <a:r>
              <a:rPr lang="en-US" altLang="sv-SE" sz="2000" dirty="0"/>
              <a:t>&lt;Company&gt;FFD&lt;/Company&gt;</a:t>
            </a:r>
            <a:br>
              <a:rPr lang="en-US" altLang="sv-SE" sz="2000" dirty="0"/>
            </a:br>
            <a:r>
              <a:rPr lang="en-US" altLang="sv-SE" sz="2000" dirty="0"/>
              <a:t>&lt;Company&gt;XAB&lt;/Company&gt;</a:t>
            </a:r>
            <a:endParaRPr lang="en-US" altLang="sv-S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80AD3A23-E41A-4341-A134-45DB917B37B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sqlquery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499C1427-3E06-4E35-A3CE-F772FF4B923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sv-SE" dirty="0"/>
              <a:t>Parameters</a:t>
            </a:r>
          </a:p>
          <a:p>
            <a:pPr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dirty="0"/>
              <a:t>	XQUERY </a:t>
            </a:r>
            <a:br>
              <a:rPr lang="en-US" altLang="sv-SE" dirty="0"/>
            </a:br>
            <a:r>
              <a:rPr lang="en-US" altLang="sv-SE" dirty="0"/>
              <a:t>for $a in distinct-values(db2-fn:sqlquery("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SELECT employments FROM Person WHERE 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yearofbirth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 &gt; parameter(1)</a:t>
            </a:r>
            <a:r>
              <a:rPr lang="en-US" altLang="sv-SE" dirty="0"/>
              <a:t>", 1980)//@employer)</a:t>
            </a:r>
            <a:br>
              <a:rPr lang="en-US" altLang="sv-SE" dirty="0"/>
            </a:br>
            <a:r>
              <a:rPr lang="en-US" altLang="sv-SE" dirty="0"/>
              <a:t>return element Company {$a}</a:t>
            </a:r>
          </a:p>
          <a:p>
            <a:pPr>
              <a:buFontTx/>
              <a:buNone/>
              <a:defRPr/>
            </a:pPr>
            <a:endParaRPr lang="en-US" altLang="sv-SE" dirty="0"/>
          </a:p>
          <a:p>
            <a:pPr>
              <a:buFontTx/>
              <a:buNone/>
              <a:defRPr/>
            </a:pPr>
            <a:r>
              <a:rPr lang="en-US" altLang="sv-SE" dirty="0"/>
              <a:t>	&lt;Company&gt;UPC&lt;/Company&gt;</a:t>
            </a:r>
            <a:br>
              <a:rPr lang="en-US" altLang="sv-SE" dirty="0"/>
            </a:br>
            <a:r>
              <a:rPr lang="en-US" altLang="sv-SE" dirty="0"/>
              <a:t>&lt;Company&gt;FFD&lt;/Company&gt;</a:t>
            </a:r>
            <a:br>
              <a:rPr lang="en-US" altLang="sv-SE" dirty="0"/>
            </a:br>
            <a:r>
              <a:rPr lang="en-US" altLang="sv-SE" dirty="0"/>
              <a:t>&lt;Company&gt;LKP&lt;/Company&gt;</a:t>
            </a:r>
            <a:br>
              <a:rPr lang="en-US" altLang="sv-SE" dirty="0"/>
            </a:br>
            <a:r>
              <a:rPr lang="en-US" altLang="sv-SE" dirty="0"/>
              <a:t>&lt;Company&gt;ABB&lt;/Company&gt;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4C6E725F-49B2-4819-846E-D207795605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sqlquery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CCDB0D43-6F3D-4B5F-9339-9000253F920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981075"/>
            <a:ext cx="9253537" cy="55197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dirty="0"/>
              <a:t>XQUERY 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let $a := db2-fn:sqlquery('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SELECT XMLELEMENT(NAME "Person", name) FROM Person WHERE </a:t>
            </a:r>
            <a:r>
              <a:rPr lang="en-US" altLang="sv-SE" dirty="0" err="1">
                <a:solidFill>
                  <a:schemeClr val="accent1">
                    <a:lumMod val="75000"/>
                  </a:schemeClr>
                </a:solidFill>
              </a:rPr>
              <a:t>yearofbirth</a:t>
            </a:r>
            <a:r>
              <a:rPr lang="en-US" altLang="sv-SE" dirty="0">
                <a:solidFill>
                  <a:schemeClr val="accent1">
                    <a:lumMod val="75000"/>
                  </a:schemeClr>
                </a:solidFill>
              </a:rPr>
              <a:t> &lt; 1975</a:t>
            </a:r>
            <a:r>
              <a:rPr lang="en-US" altLang="sv-SE" dirty="0"/>
              <a:t>')</a:t>
            </a:r>
          </a:p>
          <a:p>
            <a:pPr marL="0" indent="0">
              <a:buFontTx/>
              <a:buNone/>
              <a:defRPr/>
            </a:pPr>
            <a:r>
              <a:rPr lang="en-US" altLang="sv-SE" dirty="0"/>
              <a:t>return element People {$a}</a:t>
            </a:r>
          </a:p>
          <a:p>
            <a:pPr marL="0" indent="0">
              <a:buFontTx/>
              <a:buNone/>
              <a:defRPr/>
            </a:pPr>
            <a:endParaRPr lang="en-US" altLang="sv-SE" dirty="0"/>
          </a:p>
          <a:p>
            <a:pPr marL="0" indent="0">
              <a:buFontTx/>
              <a:buNone/>
              <a:defRPr/>
            </a:pPr>
            <a:r>
              <a:rPr lang="en-US" altLang="sv-SE" dirty="0"/>
              <a:t>&lt;People&gt;</a:t>
            </a:r>
            <a:br>
              <a:rPr lang="en-US" altLang="sv-SE" dirty="0"/>
            </a:br>
            <a:r>
              <a:rPr lang="en-US" altLang="sv-SE" dirty="0"/>
              <a:t>	&lt;Person&gt;Stephen Hendry&lt;/Person&gt;</a:t>
            </a:r>
            <a:br>
              <a:rPr lang="en-US" altLang="sv-SE" dirty="0"/>
            </a:br>
            <a:r>
              <a:rPr lang="en-US" altLang="sv-SE" dirty="0"/>
              <a:t>	&lt;Person&gt;Ken Doherty&lt;/Person&gt;</a:t>
            </a:r>
            <a:br>
              <a:rPr lang="en-US" altLang="sv-SE" dirty="0"/>
            </a:br>
            <a:r>
              <a:rPr lang="en-US" altLang="sv-SE" dirty="0"/>
              <a:t>	&lt;Person&gt;Steve Davis&lt;/Person&gt;</a:t>
            </a:r>
            <a:br>
              <a:rPr lang="en-US" altLang="sv-SE" dirty="0"/>
            </a:br>
            <a:r>
              <a:rPr lang="en-US" altLang="sv-SE" dirty="0"/>
              <a:t>&lt;/People&gt;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4F03BB63-72CB-42CD-A03D-F862F7901D5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XQUERY - xmlcolumn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0939F2D0-F5AF-4720-B2F9-B064DE3B79F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668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function to get data from an XML column</a:t>
            </a:r>
          </a:p>
          <a:p>
            <a:pPr lvl="1"/>
            <a:r>
              <a:rPr lang="en-US" altLang="sv-SE"/>
              <a:t>db2-fn:xmlcolumn</a:t>
            </a:r>
          </a:p>
          <a:p>
            <a:pPr lvl="1"/>
            <a:r>
              <a:rPr lang="en-US" altLang="sv-SE"/>
              <a:t>Table name and column name are case-sensitive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XQUERY </a:t>
            </a:r>
            <a:br>
              <a:rPr lang="en-US" altLang="sv-SE"/>
            </a:br>
            <a:r>
              <a:rPr lang="en-US" altLang="sv-SE"/>
              <a:t>for $a in distinct-values(db2-fn:xmlcolumn('PERSON.EMPLOYMENTS')//@employer)</a:t>
            </a:r>
            <a:br>
              <a:rPr lang="en-US" altLang="sv-SE"/>
            </a:br>
            <a:r>
              <a:rPr lang="en-US" altLang="sv-SE"/>
              <a:t>return element Company {$a}</a:t>
            </a:r>
          </a:p>
          <a:p>
            <a:pPr>
              <a:buFontTx/>
              <a:buNone/>
            </a:pPr>
            <a:endParaRPr lang="en-US" altLang="sv-SE"/>
          </a:p>
          <a:p>
            <a:pPr>
              <a:buFontTx/>
              <a:buNone/>
            </a:pPr>
            <a:r>
              <a:rPr lang="en-US" altLang="sv-SE"/>
              <a:t>	&lt;Company&gt;ABB&lt;/Company&gt;</a:t>
            </a:r>
            <a:br>
              <a:rPr lang="en-US" altLang="sv-SE"/>
            </a:br>
            <a:r>
              <a:rPr lang="en-US" altLang="sv-SE"/>
              <a:t>&lt;Company&gt;UPC&lt;/Company&gt;</a:t>
            </a:r>
            <a:br>
              <a:rPr lang="en-US" altLang="sv-SE"/>
            </a:br>
            <a:r>
              <a:rPr lang="en-US" altLang="sv-SE"/>
              <a:t>&lt;Company&gt;LKP&lt;/Company&gt;</a:t>
            </a:r>
            <a:br>
              <a:rPr lang="en-US" altLang="sv-SE"/>
            </a:br>
            <a:r>
              <a:rPr lang="en-US" altLang="sv-SE"/>
              <a:t>&lt;Company&gt;STG&lt;/Company&gt;</a:t>
            </a:r>
            <a:br>
              <a:rPr lang="en-US" altLang="sv-SE"/>
            </a:br>
            <a:r>
              <a:rPr lang="en-US" altLang="sv-SE"/>
              <a:t>&lt;Company&gt;FFD&lt;/Company&gt;</a:t>
            </a:r>
            <a:br>
              <a:rPr lang="en-US" altLang="sv-SE"/>
            </a:br>
            <a:r>
              <a:rPr lang="en-US" altLang="sv-SE"/>
              <a:t>&lt;Company&gt;XAB&lt;/Company&gt;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98E303E-E6F7-4F3E-A550-AC52B8D5B0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 DML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4E0B8D57-5EC7-4DE3-9329-70CFE57B0C1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4429125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XQuery Update Facility</a:t>
            </a:r>
          </a:p>
          <a:p>
            <a:pPr lvl="1"/>
            <a:r>
              <a:rPr lang="en-US" altLang="sv-SE"/>
              <a:t>some syntax differences</a:t>
            </a:r>
          </a:p>
          <a:p>
            <a:r>
              <a:rPr lang="en-US" altLang="sv-SE"/>
              <a:t>transform statements</a:t>
            </a:r>
          </a:p>
          <a:p>
            <a:pPr lvl="1"/>
            <a:r>
              <a:rPr lang="en-US" altLang="sv-SE"/>
              <a:t>(transform clause)</a:t>
            </a:r>
          </a:p>
          <a:p>
            <a:pPr lvl="1"/>
            <a:r>
              <a:rPr lang="en-US" altLang="sv-SE"/>
              <a:t>copy clause</a:t>
            </a:r>
          </a:p>
          <a:p>
            <a:pPr lvl="1"/>
            <a:r>
              <a:rPr lang="en-US" altLang="sv-SE"/>
              <a:t>modify clause</a:t>
            </a:r>
          </a:p>
          <a:p>
            <a:pPr lvl="2"/>
            <a:r>
              <a:rPr lang="en-US" altLang="sv-SE"/>
              <a:t>do delete</a:t>
            </a:r>
          </a:p>
          <a:p>
            <a:pPr lvl="2"/>
            <a:r>
              <a:rPr lang="en-US" altLang="sv-SE"/>
              <a:t>do insert</a:t>
            </a:r>
          </a:p>
          <a:p>
            <a:pPr lvl="2"/>
            <a:r>
              <a:rPr lang="en-US" altLang="sv-SE"/>
              <a:t>do rename</a:t>
            </a:r>
          </a:p>
          <a:p>
            <a:pPr lvl="2"/>
            <a:r>
              <a:rPr lang="en-US" altLang="sv-SE"/>
              <a:t>do replace</a:t>
            </a:r>
          </a:p>
          <a:p>
            <a:pPr lvl="1"/>
            <a:r>
              <a:rPr lang="en-US" altLang="sv-SE"/>
              <a:t>return clause</a:t>
            </a:r>
          </a:p>
        </p:txBody>
      </p:sp>
      <p:sp>
        <p:nvSpPr>
          <p:cNvPr id="28676" name="Content Placeholder 2">
            <a:extLst>
              <a:ext uri="{FF2B5EF4-FFF2-40B4-BE49-F238E27FC236}">
                <a16:creationId xmlns:a16="http://schemas.microsoft.com/office/drawing/2014/main" id="{BBF2CB12-4871-464F-B4DB-B89979A8FD65}"/>
              </a:ext>
            </a:extLst>
          </p:cNvPr>
          <p:cNvSpPr>
            <a:spLocks/>
          </p:cNvSpPr>
          <p:nvPr/>
        </p:nvSpPr>
        <p:spPr bwMode="auto">
          <a:xfrm>
            <a:off x="5168900" y="1052513"/>
            <a:ext cx="442912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</p:txBody>
      </p:sp>
      <p:sp>
        <p:nvSpPr>
          <p:cNvPr id="28677" name="Content Placeholder 2">
            <a:extLst>
              <a:ext uri="{FF2B5EF4-FFF2-40B4-BE49-F238E27FC236}">
                <a16:creationId xmlns:a16="http://schemas.microsoft.com/office/drawing/2014/main" id="{D8779FE7-36D8-432C-9B04-F466CCDEB57B}"/>
              </a:ext>
            </a:extLst>
          </p:cNvPr>
          <p:cNvSpPr>
            <a:spLocks/>
          </p:cNvSpPr>
          <p:nvPr/>
        </p:nvSpPr>
        <p:spPr bwMode="auto">
          <a:xfrm>
            <a:off x="5024438" y="2205038"/>
            <a:ext cx="442912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6863" indent="-296863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7450" indent="-238125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905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905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do insert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before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after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first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 last into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into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do replace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(value of) … with …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altLang="sv-SE" sz="1900"/>
              <a:t>keywords for do rename</a:t>
            </a:r>
          </a:p>
          <a:p>
            <a:pPr lvl="2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»"/>
            </a:pPr>
            <a:r>
              <a:rPr lang="en-US" altLang="sv-SE" sz="1900"/>
              <a:t>as</a:t>
            </a:r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en-US" altLang="sv-SE" sz="2500"/>
          </a:p>
          <a:p>
            <a:pPr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endParaRPr lang="sv-SE" altLang="sv-SE" sz="2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2A19E445-64E4-4947-BA5B-DB7226765D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XML DML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E46AB-FF22-4B60-97A5-6388FA19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8" y="1000125"/>
            <a:ext cx="8958262" cy="5500688"/>
          </a:xfrm>
        </p:spPr>
        <p:txBody>
          <a:bodyPr/>
          <a:lstStyle/>
          <a:p>
            <a:pPr>
              <a:defRPr/>
            </a:pPr>
            <a:r>
              <a:rPr lang="en-US" dirty="0"/>
              <a:t>The whole XML value in a cell must be replaced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/>
              <a:t>UPDATE Person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SET employments = XMLQUERY('transform statement' </a:t>
            </a:r>
            <a:br>
              <a:rPr lang="en-US" dirty="0"/>
            </a:br>
            <a:r>
              <a:rPr lang="en-US" dirty="0"/>
              <a:t>						PASSING employments)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WHERE 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785C213-FCE3-4000-859B-9FF8D98E806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F67197D1-0D50-476D-8110-8C59C1126D1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15925" y="981075"/>
            <a:ext cx="8958263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insert &lt;a&gt;123&lt;/a&gt; as first into $x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CFF0BF29-1F30-4AA8-BC62-1F2F1288C4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D1A7B1ED-8F8F-4A03-852B-69F7CFD664B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insert &lt;a&gt;123&lt;/a&gt; before $x/a[text() = 789]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775A511-6759-453F-8CE6-1AF881369C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B34F52C4-B7EC-4ED6-A7C1-A9CC177F787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insert attribute c {5} into $x/a[text() = 789]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 c="5"&gt;789&lt;/a&gt;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CA15F98-8C5D-49CF-B7AF-9B8813CB957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insert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33B492EF-63A7-4951-A159-F27F4FC9382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</a:t>
            </a:r>
            <a:br>
              <a:rPr lang="en-US" altLang="sv-SE" sz="2000" dirty="0"/>
            </a:br>
            <a:r>
              <a:rPr lang="en-US" altLang="sv-SE" sz="2000" dirty="0"/>
              <a:t>SET employments =  XMLQUERY('</a:t>
            </a:r>
            <a:br>
              <a:rPr lang="en-US" altLang="sv-SE" sz="2000" dirty="0"/>
            </a:br>
            <a:r>
              <a:rPr lang="en-US" altLang="sv-SE" sz="2000" dirty="0"/>
              <a:t>	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transform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modify do insert element employment {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</a:t>
            </a:r>
            <a:r>
              <a:rPr lang="en-US" altLang="sv-SE" sz="2000" dirty="0" err="1">
                <a:solidFill>
                  <a:schemeClr val="accent1">
                    <a:lumMod val="75000"/>
                  </a:schemeClr>
                </a:solidFill>
              </a:rPr>
              <a:t>startdate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 {"2011-09-01"},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attribute employer {"LBM"}} as last into $ne/root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return $ne</a:t>
            </a:r>
            <a:r>
              <a:rPr lang="en-US" altLang="sv-SE" sz="2000" dirty="0"/>
              <a:t>' PASSING employments AS "e")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9FD46548-012F-4747-9E66-2DB67CCCED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delete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622D92FE-8113-449A-A325-6E545B840F2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delete $x/a[text() = 789]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2EE56FE2-CEBE-4BC7-B851-158588EA3B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delete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7E722B9C-4456-4A03-BDAE-0BFC60D1452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SELECT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transform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copy $ne := $e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modify do delete $ne//employment[2]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return $ne</a:t>
            </a:r>
            <a:r>
              <a:rPr lang="en-US" altLang="sv-SE" sz="2000" dirty="0"/>
              <a:t>' PASSING employments AS "e")</a:t>
            </a:r>
            <a:br>
              <a:rPr lang="en-US" altLang="sv-SE" sz="2000" dirty="0"/>
            </a:br>
            <a:r>
              <a:rPr lang="en-US" altLang="sv-SE" sz="2000" dirty="0"/>
              <a:t>FROM Person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="2011-09-01" employer="LBM"/&gt;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783F690E-5010-44B2-9948-D82FC1A088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delete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396B8642-8E24-467C-99E7-563EF5DFD54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altLang="sv-SE" sz="2000" dirty="0"/>
              <a:t>UPDATE Person </a:t>
            </a:r>
            <a:br>
              <a:rPr lang="en-US" altLang="sv-SE" sz="2000" dirty="0"/>
            </a:br>
            <a:r>
              <a:rPr lang="en-US" altLang="sv-SE" sz="2000" dirty="0"/>
              <a:t>SET employments = XMLQUERY('</a:t>
            </a: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transform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copy $ne := $e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modify do delete $ne//employment[2] </a:t>
            </a:r>
            <a:b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sv-SE" sz="2000" dirty="0">
                <a:solidFill>
                  <a:schemeClr val="accent1">
                    <a:lumMod val="75000"/>
                  </a:schemeClr>
                </a:solidFill>
              </a:rPr>
              <a:t>			return $ne</a:t>
            </a:r>
            <a:r>
              <a:rPr lang="en-US" altLang="sv-SE" sz="2000" dirty="0"/>
              <a:t>' PASSING employments AS "e") </a:t>
            </a:r>
            <a:br>
              <a:rPr lang="en-US" altLang="sv-SE" sz="2000" dirty="0"/>
            </a:br>
            <a:r>
              <a:rPr lang="en-US" altLang="sv-SE" sz="2000" dirty="0"/>
              <a:t>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defRPr/>
            </a:pPr>
            <a:r>
              <a:rPr lang="en-US" altLang="sv-SE" sz="2000" dirty="0"/>
              <a:t>SELECT employments FROM Person WHERE </a:t>
            </a:r>
            <a:r>
              <a:rPr lang="en-US" altLang="sv-SE" sz="2000" dirty="0" err="1"/>
              <a:t>pid</a:t>
            </a:r>
            <a:r>
              <a:rPr lang="en-US" altLang="sv-SE" sz="2000" dirty="0"/>
              <a:t> = 3</a:t>
            </a:r>
          </a:p>
          <a:p>
            <a:pPr marL="0" indent="0">
              <a:buFontTx/>
              <a:buNone/>
              <a:defRPr/>
            </a:pPr>
            <a:endParaRPr lang="en-US" altLang="sv-SE" sz="2000" dirty="0"/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en-US" altLang="sv-SE" sz="2000" dirty="0"/>
              <a:t>&lt;root&gt;</a:t>
            </a:r>
            <a:br>
              <a:rPr lang="en-US" altLang="sv-SE" sz="2000" dirty="0"/>
            </a:br>
            <a:r>
              <a:rPr lang="en-US" altLang="sv-SE" sz="2000" dirty="0"/>
              <a:t>	&lt;employment </a:t>
            </a:r>
            <a:r>
              <a:rPr lang="en-US" altLang="sv-SE" sz="2000" dirty="0" err="1"/>
              <a:t>startdate</a:t>
            </a:r>
            <a:r>
              <a:rPr lang="en-US" altLang="sv-SE" sz="2000" dirty="0"/>
              <a:t>="2003-01-10" employer="UPC"/&gt;</a:t>
            </a:r>
            <a:br>
              <a:rPr lang="en-US" altLang="sv-SE" sz="2000" dirty="0"/>
            </a:br>
            <a:r>
              <a:rPr lang="en-US" altLang="sv-SE" sz="2000" dirty="0"/>
              <a:t>&lt;/root&gt;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34AFED27-CB91-4D79-A4E5-985BEAF2A3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replace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DFBB5560-83E9-4BAD-A573-9780D87238F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replace $x/a[text() = 789] with &lt;b&gt;123&lt;/b&gt;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&lt;b&gt;123&lt;/b&gt;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323F86B1-13D5-4652-AB2A-4EF7D5815D5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replace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6C2E902F-DDF3-48B7-B6E4-A77C4F4644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replace value of $x/a[text() = 789] with 123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&lt;a&gt;123&lt;/a&gt;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96D3AE5B-DA4F-46AD-8104-4535AEBB39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replace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A22470E0-A9DC-406E-8B4E-6C894C39A20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 b="ccc"&gt;456&lt;/a&gt;&lt;a&gt;789&lt;/a&gt;&lt;/root&gt;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replace $x/a[1]/@b with attribute f {"ddd"}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 f="ddd"&gt;456&lt;/a&gt;</a:t>
            </a:r>
            <a:br>
              <a:rPr lang="en-US" altLang="sv-SE"/>
            </a:br>
            <a:r>
              <a:rPr lang="en-US" altLang="sv-SE"/>
              <a:t>	&lt;a&gt;789&lt;/a&gt;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5F578D9F-2173-4FAE-B876-A67B5EFE0F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rename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2A6D8ECA-C51E-4E0B-B7A6-5A2ED0F46B4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do rename $x/a[2]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5784AD9B-148F-4A8D-8AD9-2DAD29142F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– many, loop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584479D1-1A80-4C2C-B8B1-19977C58D35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for $a in $x/a</a:t>
            </a:r>
          </a:p>
          <a:p>
            <a:pPr marL="0" indent="0">
              <a:buFontTx/>
              <a:buNone/>
            </a:pPr>
            <a:r>
              <a:rPr lang="en-US" altLang="sv-SE"/>
              <a:t>	return do rename $a as "b"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&lt;b&gt;456&lt;/b&gt;</a:t>
            </a:r>
            <a:br>
              <a:rPr lang="en-US" altLang="sv-SE"/>
            </a:br>
            <a:r>
              <a:rPr lang="en-US" altLang="sv-SE"/>
              <a:t>	&lt;b&gt;789&lt;/b&gt;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A640A7F-A016-4084-9FF7-EB60BC13F5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DB2 - transform - many, list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66813C0B-092D-4E1B-85DB-8B11E00501B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en-US" altLang="sv-SE"/>
              <a:t>XQUERY</a:t>
            </a:r>
          </a:p>
          <a:p>
            <a:pPr marL="0" indent="0">
              <a:buFontTx/>
              <a:buNone/>
            </a:pPr>
            <a:r>
              <a:rPr lang="en-US" altLang="sv-SE"/>
              <a:t>transform</a:t>
            </a:r>
          </a:p>
          <a:p>
            <a:pPr marL="0" indent="0">
              <a:buFontTx/>
              <a:buNone/>
            </a:pPr>
            <a:r>
              <a:rPr lang="en-US" altLang="sv-SE"/>
              <a:t>copy $x := &lt;root&gt;&lt;a&gt;456&lt;/a&gt;&lt;a&gt;789&lt;/a&gt;&lt;/root&gt;</a:t>
            </a:r>
          </a:p>
          <a:p>
            <a:pPr marL="0" indent="0">
              <a:buFontTx/>
              <a:buNone/>
            </a:pPr>
            <a:r>
              <a:rPr lang="en-US" altLang="sv-SE"/>
              <a:t>modify (do replace value of $x/a[text() = 789] with 123, </a:t>
            </a:r>
          </a:p>
          <a:p>
            <a:pPr marL="0" indent="0">
              <a:buFontTx/>
              <a:buNone/>
            </a:pPr>
            <a:r>
              <a:rPr lang="en-US" altLang="sv-SE"/>
              <a:t>	do rename $x/a[2] as "b", </a:t>
            </a:r>
          </a:p>
          <a:p>
            <a:pPr marL="0" indent="0">
              <a:buFontTx/>
              <a:buNone/>
            </a:pPr>
            <a:r>
              <a:rPr lang="en-US" altLang="sv-SE"/>
              <a:t>	do insert attribute c {5} into $x/a[text() = 789])</a:t>
            </a:r>
          </a:p>
          <a:p>
            <a:pPr marL="0" indent="0">
              <a:buFontTx/>
              <a:buNone/>
            </a:pPr>
            <a:r>
              <a:rPr lang="en-US" altLang="sv-SE"/>
              <a:t>return $x</a:t>
            </a:r>
          </a:p>
          <a:p>
            <a:pPr marL="0" indent="0">
              <a:buFontTx/>
              <a:buNone/>
            </a:pPr>
            <a:endParaRPr lang="en-US" altLang="sv-SE"/>
          </a:p>
          <a:p>
            <a:pPr marL="0" indent="0">
              <a:buFontTx/>
              <a:buNone/>
            </a:pPr>
            <a:r>
              <a:rPr lang="en-US" altLang="sv-SE"/>
              <a:t>&lt;root&gt;</a:t>
            </a:r>
            <a:br>
              <a:rPr lang="en-US" altLang="sv-SE"/>
            </a:br>
            <a:r>
              <a:rPr lang="en-US" altLang="sv-SE"/>
              <a:t>	&lt;a&gt;456&lt;/a&gt;</a:t>
            </a:r>
            <a:br>
              <a:rPr lang="en-US" altLang="sv-SE"/>
            </a:br>
            <a:r>
              <a:rPr lang="en-US" altLang="sv-SE"/>
              <a:t>	&lt;b c="5"&gt;123&lt;/b&gt;</a:t>
            </a:r>
            <a:br>
              <a:rPr lang="en-US" altLang="sv-SE"/>
            </a:br>
            <a:r>
              <a:rPr lang="en-US" altLang="sv-SE"/>
              <a:t>&lt;/root&gt;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5A6AC1B-CA75-4CE6-AF5B-C872E343D3D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&amp; JSON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5EBD6833-A672-4F1C-959C-0818B88EBD7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Functions (SQL/JSON)</a:t>
            </a:r>
          </a:p>
          <a:p>
            <a:pPr lvl="1"/>
            <a:r>
              <a:rPr lang="en-US" altLang="sv-SE"/>
              <a:t>JSON_VALUE, JSON_QUERY, JSON_OBJECT, JSON_ARRAY</a:t>
            </a:r>
          </a:p>
          <a:p>
            <a:pPr lvl="1"/>
            <a:r>
              <a:rPr lang="en-US" altLang="sv-SE"/>
              <a:t>More functions coming in the next version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49912C75-51E6-43CD-BEA1-043FE985E1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Summary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D7BC685-4CCD-4B90-8C7E-81F98D7FC3F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DB2 follows the SQL standard quite well</a:t>
            </a:r>
          </a:p>
          <a:p>
            <a:r>
              <a:rPr lang="en-US" altLang="sv-SE"/>
              <a:t>No XQuery 3</a:t>
            </a:r>
          </a:p>
          <a:p>
            <a:r>
              <a:rPr lang="en-US" altLang="sv-SE"/>
              <a:t>No dynamic node names</a:t>
            </a:r>
          </a:p>
          <a:p>
            <a:r>
              <a:rPr lang="en-US" altLang="sv-SE"/>
              <a:t>Few supported XPath axes: </a:t>
            </a:r>
          </a:p>
          <a:p>
            <a:pPr lvl="1"/>
            <a:r>
              <a:rPr lang="en-US" altLang="sv-SE"/>
              <a:t>child, parent, self, attribute, descendant, and descendant-or-self</a:t>
            </a:r>
          </a:p>
          <a:p>
            <a:pPr lvl="1"/>
            <a:endParaRPr lang="en-US" altLang="sv-SE"/>
          </a:p>
          <a:p>
            <a:r>
              <a:rPr lang="en-US" altLang="sv-SE"/>
              <a:t>Use of standard SQL makes migration easier</a:t>
            </a:r>
          </a:p>
          <a:p>
            <a:pPr lvl="1"/>
            <a:r>
              <a:rPr lang="en-US" altLang="sv-SE"/>
              <a:t>Avoid product specific solutions when possible</a:t>
            </a:r>
          </a:p>
          <a:p>
            <a:pPr lvl="1"/>
            <a:r>
              <a:rPr lang="en-US" altLang="sv-SE"/>
              <a:t>Avoid deprecated solutions when possible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4360410D-46BD-4AF1-99EC-96E728BC32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38375" y="142875"/>
            <a:ext cx="7667625" cy="642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What to do next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0BB9CF30-D4C6-49F1-9DEE-D01526A8C26F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52438" y="1000125"/>
            <a:ext cx="8958262" cy="550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sv-SE"/>
              <a:t>Introduction to DB2 &amp; XML (compendium)</a:t>
            </a:r>
          </a:p>
          <a:p>
            <a:pPr lvl="1"/>
            <a:r>
              <a:rPr lang="en-US" altLang="sv-SE"/>
              <a:t>Introduction to DB2 and IBM Data Studio</a:t>
            </a:r>
          </a:p>
          <a:p>
            <a:pPr lvl="1"/>
            <a:r>
              <a:rPr lang="en-US" altLang="sv-SE"/>
              <a:t>Examples</a:t>
            </a:r>
          </a:p>
          <a:p>
            <a:r>
              <a:rPr lang="en-US" altLang="sv-SE"/>
              <a:t>Assignment 6 (DB2 &amp; XML)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25086</TotalTime>
  <Words>4372</Words>
  <Application>Microsoft Office PowerPoint</Application>
  <PresentationFormat>A4 Paper (210x297 mm)</PresentationFormat>
  <Paragraphs>456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Times New Roman</vt:lpstr>
      <vt:lpstr>Arial Unicode MS</vt:lpstr>
      <vt:lpstr>Arial Rounded MT Bold</vt:lpstr>
      <vt:lpstr>Default Design</vt:lpstr>
      <vt:lpstr>SDXML VT2024 Models and languages for  semi-structured data and XML  </vt:lpstr>
      <vt:lpstr>IBM DB2 11.5</vt:lpstr>
      <vt:lpstr>Sample data</vt:lpstr>
      <vt:lpstr>Sample data</vt:lpstr>
      <vt:lpstr>DB2 - data type</vt:lpstr>
      <vt:lpstr>DB2 - XML Schema Repository</vt:lpstr>
      <vt:lpstr>DB2 - SQL/XML </vt:lpstr>
      <vt:lpstr>DB2 - XMLROW </vt:lpstr>
      <vt:lpstr>DB2 - XMLROW - element names</vt:lpstr>
      <vt:lpstr>DB2 - XMLROW - attributes</vt:lpstr>
      <vt:lpstr>DB2 - XMLGROUP </vt:lpstr>
      <vt:lpstr>DB2 - XMLGROUP - element names</vt:lpstr>
      <vt:lpstr>DB2 - XMLGROUP - attributes </vt:lpstr>
      <vt:lpstr>DB2 - XSLTRANSFORM</vt:lpstr>
      <vt:lpstr>DB2 - XSLTRANSFORM</vt:lpstr>
      <vt:lpstr>DB2 - XSLTRANSFORM</vt:lpstr>
      <vt:lpstr>DB2 - XMLCAST</vt:lpstr>
      <vt:lpstr>DB2 - XQUERY</vt:lpstr>
      <vt:lpstr>DB2 - XQUERY - sqlquery</vt:lpstr>
      <vt:lpstr>DB2 - XQUERY - sqlquery</vt:lpstr>
      <vt:lpstr>DB2 - XQUERY - sqlquery</vt:lpstr>
      <vt:lpstr>DB2 - XQUERY - xmlcolumn</vt:lpstr>
      <vt:lpstr>DB2 - XML DML</vt:lpstr>
      <vt:lpstr>DB2 - XML DML</vt:lpstr>
      <vt:lpstr>DB2 - transform - insert</vt:lpstr>
      <vt:lpstr>DB2 - transform - insert</vt:lpstr>
      <vt:lpstr>DB2 - transform - insert</vt:lpstr>
      <vt:lpstr>DB2 - transform - insert</vt:lpstr>
      <vt:lpstr>DB2 - transform - delete</vt:lpstr>
      <vt:lpstr>DB2 - transform - delete</vt:lpstr>
      <vt:lpstr>DB2 - transform - delete</vt:lpstr>
      <vt:lpstr>DB2 - transform - replace</vt:lpstr>
      <vt:lpstr>DB2 - transform - replace</vt:lpstr>
      <vt:lpstr>DB2 - transform - replace</vt:lpstr>
      <vt:lpstr>DB2 - transform - rename</vt:lpstr>
      <vt:lpstr>DB2 - transform – many, loop</vt:lpstr>
      <vt:lpstr>DB2 - transform - many, list</vt:lpstr>
      <vt:lpstr>DB2 &amp; JSON</vt:lpstr>
      <vt:lpstr>Summary</vt:lpstr>
      <vt:lpstr>What to do next</vt:lpstr>
    </vt:vector>
  </TitlesOfParts>
  <Company>SU/KTH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8 DB2</dc:title>
  <dc:creator>nikos dimitrakas</dc:creator>
  <cp:lastModifiedBy>nikos dimitrakas</cp:lastModifiedBy>
  <cp:revision>588</cp:revision>
  <cp:lastPrinted>2022-02-21T13:32:22Z</cp:lastPrinted>
  <dcterms:created xsi:type="dcterms:W3CDTF">1999-01-06T15:00:23Z</dcterms:created>
  <dcterms:modified xsi:type="dcterms:W3CDTF">2024-03-07T08:18:57Z</dcterms:modified>
</cp:coreProperties>
</file>